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1" r:id="rId1"/>
  </p:sldMasterIdLst>
  <p:notesMasterIdLst>
    <p:notesMasterId r:id="rId25"/>
  </p:notesMasterIdLst>
  <p:sldIdLst>
    <p:sldId id="418" r:id="rId2"/>
    <p:sldId id="321" r:id="rId3"/>
    <p:sldId id="257" r:id="rId4"/>
    <p:sldId id="323" r:id="rId5"/>
    <p:sldId id="324" r:id="rId6"/>
    <p:sldId id="258" r:id="rId7"/>
    <p:sldId id="289" r:id="rId8"/>
    <p:sldId id="259" r:id="rId9"/>
    <p:sldId id="325" r:id="rId10"/>
    <p:sldId id="260" r:id="rId11"/>
    <p:sldId id="329" r:id="rId12"/>
    <p:sldId id="331" r:id="rId13"/>
    <p:sldId id="318" r:id="rId14"/>
    <p:sldId id="317" r:id="rId15"/>
    <p:sldId id="319" r:id="rId16"/>
    <p:sldId id="316" r:id="rId17"/>
    <p:sldId id="419" r:id="rId18"/>
    <p:sldId id="420" r:id="rId19"/>
    <p:sldId id="421" r:id="rId20"/>
    <p:sldId id="275" r:id="rId21"/>
    <p:sldId id="286" r:id="rId22"/>
    <p:sldId id="287" r:id="rId23"/>
    <p:sldId id="285" r:id="rId2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99"/>
    <a:srgbClr val="FFCCFF"/>
    <a:srgbClr val="FF0066"/>
    <a:srgbClr val="ECEC0C"/>
    <a:srgbClr val="645A9E"/>
    <a:srgbClr val="CC99FF"/>
    <a:srgbClr val="66FF99"/>
    <a:srgbClr val="B40415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318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97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9318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9319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319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DE8B9764-2A8C-417D-8A31-1A89E8FCFCF4}" type="slidenum">
              <a:rPr lang="en-US" altLang="sr-Latn-RS"/>
              <a:pPr/>
              <a:t>‹#›</a:t>
            </a:fld>
            <a:endParaRPr lang="en-US" altLang="sr-Latn-R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D1EAEE"/>
                </a:solidFill>
              </a:defRPr>
            </a:lvl1pPr>
          </a:lstStyle>
          <a:p>
            <a:fld id="{CBF6DBF4-B7DF-4863-A72B-C9792B8A0AF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xmlns="" val="341246657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EB43FA4-A49E-4F4E-93BF-625164AAFC1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xmlns="" val="1319495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5180D1B-C550-41CD-9B91-DF1EA2A4816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xmlns="" val="37714619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0BBA262-5550-4744-881B-777F3725980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xmlns="" val="20614780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D1EAEE"/>
                </a:solidFill>
              </a:defRPr>
            </a:lvl1pPr>
          </a:lstStyle>
          <a:p>
            <a:fld id="{0684AA29-F50B-4301-A20E-E3BEBC7238E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xmlns="" val="383550968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F541ED1-3794-4250-952D-74CCD446515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xmlns="" val="9880821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FE6025-3BAF-48FD-B3F2-5D0F0FB83A3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xmlns="" val="18780654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8517D81-F210-4359-9AA9-9F32D553413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xmlns="" val="1847982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EA8FE9-5B6C-4BE6-87CA-58FEFD63B2C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xmlns="" val="35947873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CF54D55-316C-465F-93A6-96B0BD1367E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xmlns="" val="33845102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nip and Round Single Corner Rectangle 4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Right Triangle 5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Freeform 6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n-lt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fld id="{CDDD0DCE-29DA-4DCD-B5FC-7E04907A67B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xmlns="" val="10381212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n-lt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n-lt"/>
            </a:endParaRPr>
          </a:p>
        </p:txBody>
      </p:sp>
      <p:sp>
        <p:nvSpPr>
          <p:cNvPr id="1028" name="Title Placeholder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sr-Latn-RS" smtClean="0"/>
              <a:t>Click to edit Master title style</a:t>
            </a:r>
          </a:p>
        </p:txBody>
      </p:sp>
      <p:sp>
        <p:nvSpPr>
          <p:cNvPr id="1029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sr-Latn-RS" smtClean="0"/>
              <a:t>Click to edit Master text styles</a:t>
            </a:r>
          </a:p>
          <a:p>
            <a:pPr lvl="1"/>
            <a:r>
              <a:rPr lang="en-US" altLang="sr-Latn-RS" smtClean="0"/>
              <a:t>Second level</a:t>
            </a:r>
          </a:p>
          <a:p>
            <a:pPr lvl="2"/>
            <a:r>
              <a:rPr lang="en-US" altLang="sr-Latn-RS" smtClean="0"/>
              <a:t>Third level</a:t>
            </a:r>
          </a:p>
          <a:p>
            <a:pPr lvl="3"/>
            <a:r>
              <a:rPr lang="en-US" altLang="sr-Latn-RS" smtClean="0"/>
              <a:t>Fourth level</a:t>
            </a:r>
          </a:p>
          <a:p>
            <a:pPr lvl="4"/>
            <a:r>
              <a:rPr lang="en-US" altLang="sr-Latn-RS" smtClean="0"/>
              <a:t>Fifth level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045C75"/>
                </a:solidFill>
              </a:defRPr>
            </a:lvl1pPr>
          </a:lstStyle>
          <a:p>
            <a:fld id="{D91D8B43-37E0-4E5F-8329-96F9D95CDDAF}" type="slidenum">
              <a:rPr lang="en-US" altLang="en-US"/>
              <a:pPr/>
              <a:t>‹#›</a:t>
            </a:fld>
            <a:endParaRPr lang="en-US" altLang="en-US"/>
          </a:p>
        </p:txBody>
      </p:sp>
      <p:grpSp>
        <p:nvGrpSpPr>
          <p:cNvPr id="1033" name="Group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latin typeface="Arial" charset="0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2" r:id="rId1"/>
    <p:sldLayoutId id="2147483814" r:id="rId2"/>
    <p:sldLayoutId id="2147483823" r:id="rId3"/>
    <p:sldLayoutId id="2147483815" r:id="rId4"/>
    <p:sldLayoutId id="2147483816" r:id="rId5"/>
    <p:sldLayoutId id="2147483817" r:id="rId6"/>
    <p:sldLayoutId id="2147483818" r:id="rId7"/>
    <p:sldLayoutId id="2147483819" r:id="rId8"/>
    <p:sldLayoutId id="2147483824" r:id="rId9"/>
    <p:sldLayoutId id="2147483820" r:id="rId10"/>
    <p:sldLayoutId id="2147483821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anose="05020102010507070707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anose="05020102010507070707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anose="05020102010507070707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anose="05020102010507070707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anose="05020102010507070707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/>
          </p:cNvSpPr>
          <p:nvPr>
            <p:ph type="title" idx="4294967295"/>
          </p:nvPr>
        </p:nvSpPr>
        <p:spPr>
          <a:xfrm>
            <a:off x="468313" y="2781300"/>
            <a:ext cx="8229600" cy="1143000"/>
          </a:xfrm>
        </p:spPr>
        <p:txBody>
          <a:bodyPr/>
          <a:lstStyle/>
          <a:p>
            <a:pPr algn="ctr"/>
            <a:r>
              <a:rPr lang="sr-Cyrl-CS" altLang="sr-Latn-RS" b="1" smtClean="0">
                <a:latin typeface="Arial" panose="020B0604020202020204" pitchFamily="34" charset="0"/>
              </a:rPr>
              <a:t>Мутације гена</a:t>
            </a:r>
            <a:endParaRPr lang="en-US" altLang="sr-Latn-RS" b="1" smtClean="0">
              <a:latin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13147"/>
    </mc:Choice>
    <mc:Fallback>
      <p:transition spd="slow" advTm="13147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323850" y="476250"/>
            <a:ext cx="8385175" cy="1431925"/>
          </a:xfrm>
        </p:spPr>
        <p:txBody>
          <a:bodyPr/>
          <a:lstStyle/>
          <a:p>
            <a:pPr marL="484188" algn="ctr" eaLnBrk="1" hangingPunct="1"/>
            <a:r>
              <a:rPr lang="sr-Cyrl-CS" altLang="sr-Latn-RS" sz="3200" b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Ванфазне мутације-посебан облик поинт мутација</a:t>
            </a:r>
            <a:endParaRPr lang="en-US" altLang="sr-Latn-RS" sz="3200" b="1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363" name="Rectangle 3"/>
          <p:cNvSpPr>
            <a:spLocks noGrp="1" noChangeArrowheads="1"/>
          </p:cNvSpPr>
          <p:nvPr>
            <p:ph idx="1"/>
          </p:nvPr>
        </p:nvSpPr>
        <p:spPr>
          <a:xfrm>
            <a:off x="0" y="2327275"/>
            <a:ext cx="9144000" cy="4530725"/>
          </a:xfrm>
        </p:spPr>
        <p:txBody>
          <a:bodyPr/>
          <a:lstStyle/>
          <a:p>
            <a:pPr marL="571500" indent="-571500" eaLnBrk="1" hangingPunct="1">
              <a:buFont typeface="Wingdings 2" panose="05020102010507070707" pitchFamily="18" charset="2"/>
              <a:buNone/>
            </a:pPr>
            <a:r>
              <a:rPr lang="en-US" altLang="sr-Latn-RS" sz="2400" b="1" i="1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Frameshift</a:t>
            </a:r>
            <a:r>
              <a:rPr lang="en-US" altLang="sr-Latn-RS" sz="2400" i="1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CS" altLang="sr-Latn-RS" sz="2400" smtClean="0">
                <a:latin typeface="Arial" panose="020B0604020202020204" pitchFamily="34" charset="0"/>
                <a:cs typeface="Arial" panose="020B0604020202020204" pitchFamily="34" charset="0"/>
              </a:rPr>
              <a:t>мутације-мутације типа помака</a:t>
            </a:r>
            <a:r>
              <a:rPr lang="en-US" altLang="sr-Latn-RS" sz="2400" smtClean="0">
                <a:latin typeface="Arial" panose="020B0604020202020204" pitchFamily="34" charset="0"/>
                <a:cs typeface="Arial" panose="020B0604020202020204" pitchFamily="34" charset="0"/>
              </a:rPr>
              <a:t>, настају због:</a:t>
            </a:r>
            <a:endParaRPr lang="sr-Cyrl-CS" altLang="sr-Latn-RS" sz="240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71500" indent="-571500" eaLnBrk="1" hangingPunct="1">
              <a:buFont typeface="Wingdings 2" panose="05020102010507070707" pitchFamily="18" charset="2"/>
              <a:buNone/>
            </a:pPr>
            <a:endParaRPr lang="en-US" altLang="sr-Latn-RS" sz="240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71500" indent="-571500" eaLnBrk="1" hangingPunct="1">
              <a:buFont typeface="Wingdings 2" panose="05020102010507070707" pitchFamily="18" charset="2"/>
              <a:buNone/>
            </a:pPr>
            <a:r>
              <a:rPr lang="en-US" altLang="sr-Latn-RS" sz="2400" smtClean="0">
                <a:latin typeface="Arial" panose="020B0604020202020204" pitchFamily="34" charset="0"/>
                <a:cs typeface="Arial" panose="020B0604020202020204" pitchFamily="34" charset="0"/>
              </a:rPr>
              <a:t>1. </a:t>
            </a:r>
            <a:r>
              <a:rPr lang="sr-Latn-CS" altLang="sr-Latn-RS" sz="2400" u="sng" smtClean="0">
                <a:latin typeface="Arial" panose="020B0604020202020204" pitchFamily="34" charset="0"/>
                <a:cs typeface="Arial" panose="020B0604020202020204" pitchFamily="34" charset="0"/>
              </a:rPr>
              <a:t>Инсерције</a:t>
            </a:r>
            <a:r>
              <a:rPr lang="sr-Latn-CS" altLang="sr-Latn-RS" sz="2400" smtClean="0">
                <a:latin typeface="Arial" panose="020B0604020202020204" pitchFamily="34" charset="0"/>
                <a:cs typeface="Arial" panose="020B0604020202020204" pitchFamily="34" charset="0"/>
              </a:rPr>
              <a:t> базних парова у гену</a:t>
            </a:r>
            <a:r>
              <a:rPr lang="sr-Cyrl-CS" altLang="sr-Latn-RS" sz="2400" smtClean="0">
                <a:latin typeface="Arial" panose="020B0604020202020204" pitchFamily="34" charset="0"/>
                <a:cs typeface="Arial" panose="020B0604020202020204" pitchFamily="34" charset="0"/>
              </a:rPr>
              <a:t>    или </a:t>
            </a:r>
          </a:p>
          <a:p>
            <a:pPr marL="571500" indent="-571500" eaLnBrk="1" hangingPunct="1">
              <a:buFont typeface="Wingdings 2" panose="05020102010507070707" pitchFamily="18" charset="2"/>
              <a:buNone/>
            </a:pPr>
            <a:r>
              <a:rPr lang="en-US" altLang="sr-Latn-RS" sz="2400" smtClean="0">
                <a:latin typeface="Arial" panose="020B0604020202020204" pitchFamily="34" charset="0"/>
                <a:cs typeface="Arial" panose="020B0604020202020204" pitchFamily="34" charset="0"/>
              </a:rPr>
              <a:t>2. </a:t>
            </a:r>
            <a:r>
              <a:rPr lang="sr-Latn-CS" altLang="sr-Latn-RS" sz="2400" u="sng" smtClean="0">
                <a:latin typeface="Arial" panose="020B0604020202020204" pitchFamily="34" charset="0"/>
                <a:cs typeface="Arial" panose="020B0604020202020204" pitchFamily="34" charset="0"/>
              </a:rPr>
              <a:t>Делеције</a:t>
            </a:r>
            <a:r>
              <a:rPr lang="sr-Latn-CS" altLang="sr-Latn-RS" sz="240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sr-Latn-RS" sz="2400" smtClean="0">
                <a:latin typeface="Arial" panose="020B0604020202020204" pitchFamily="34" charset="0"/>
                <a:cs typeface="Arial" panose="020B0604020202020204" pitchFamily="34" charset="0"/>
              </a:rPr>
              <a:t>базних парова у гену</a:t>
            </a:r>
            <a:endParaRPr lang="sr-Cyrl-CS" altLang="sr-Latn-RS" sz="240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71500" indent="-571500" eaLnBrk="1" hangingPunct="1">
              <a:buFont typeface="Wingdings" panose="05000000000000000000" pitchFamily="2" charset="2"/>
              <a:buNone/>
            </a:pPr>
            <a:endParaRPr lang="en-US" altLang="sr-Latn-RS" sz="240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71500" indent="-571500" eaLnBrk="1" hangingPunct="1">
              <a:buFont typeface="Wingdings" panose="05000000000000000000" pitchFamily="2" charset="2"/>
              <a:buNone/>
            </a:pPr>
            <a:r>
              <a:rPr lang="sr-Latn-CS" altLang="sr-Latn-RS" sz="2400" b="1" smtClean="0">
                <a:latin typeface="Arial" panose="020B0604020202020204" pitchFamily="34" charset="0"/>
                <a:cs typeface="Arial" panose="020B0604020202020204" pitchFamily="34" charset="0"/>
              </a:rPr>
              <a:t>Резултат: </a:t>
            </a:r>
            <a:r>
              <a:rPr lang="sr-Latn-CS" altLang="sr-Latn-RS" sz="2400" i="1" smtClean="0">
                <a:latin typeface="Arial" panose="020B0604020202020204" pitchFamily="34" charset="0"/>
                <a:cs typeface="Arial" panose="020B0604020202020204" pitchFamily="34" charset="0"/>
              </a:rPr>
              <a:t>синтеза измењеног протеина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220531"/>
    </mc:Choice>
    <mc:Fallback>
      <p:transition spd="slow" advTm="220531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 Box 2"/>
          <p:cNvSpPr txBox="1">
            <a:spLocks noChangeArrowheads="1"/>
          </p:cNvSpPr>
          <p:nvPr/>
        </p:nvSpPr>
        <p:spPr bwMode="auto">
          <a:xfrm>
            <a:off x="76200" y="4997450"/>
            <a:ext cx="2514600" cy="95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sr-Latn-RS" sz="2800" b="1">
                <a:latin typeface="Arial Black" panose="020B0A04020102020204" pitchFamily="34" charset="0"/>
              </a:rPr>
              <a:t>TAY SACHS ALEL хр.15</a:t>
            </a:r>
            <a:endParaRPr lang="en-GB" altLang="sr-Latn-RS" sz="2800" b="1">
              <a:latin typeface="Arial Black" panose="020B0A04020102020204" pitchFamily="34" charset="0"/>
            </a:endParaRPr>
          </a:p>
        </p:txBody>
      </p:sp>
      <p:sp>
        <p:nvSpPr>
          <p:cNvPr id="17411" name="Text Box 3"/>
          <p:cNvSpPr txBox="1">
            <a:spLocks noChangeArrowheads="1"/>
          </p:cNvSpPr>
          <p:nvPr/>
        </p:nvSpPr>
        <p:spPr bwMode="auto">
          <a:xfrm>
            <a:off x="228600" y="1295400"/>
            <a:ext cx="2286000" cy="466725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hr-HR" sz="2400" b="1" dirty="0">
                <a:latin typeface="Arial" pitchFamily="34" charset="0"/>
                <a:cs typeface="Arial" pitchFamily="34" charset="0"/>
              </a:rPr>
              <a:t>НОРМАЛНО</a:t>
            </a:r>
            <a:endParaRPr lang="en-GB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412" name="Text Box 4"/>
          <p:cNvSpPr txBox="1">
            <a:spLocks noChangeArrowheads="1"/>
          </p:cNvSpPr>
          <p:nvPr/>
        </p:nvSpPr>
        <p:spPr bwMode="auto">
          <a:xfrm>
            <a:off x="3200400" y="152400"/>
            <a:ext cx="3171825" cy="466725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2400" b="1" dirty="0">
                <a:latin typeface="Arial" pitchFamily="34" charset="0"/>
                <a:cs typeface="Arial" pitchFamily="34" charset="0"/>
              </a:rPr>
              <a:t>И Н С Е Р </a:t>
            </a:r>
            <a:r>
              <a:rPr lang="hr-HR" sz="2400" b="1" dirty="0">
                <a:latin typeface="Arial" pitchFamily="34" charset="0"/>
                <a:cs typeface="Arial" pitchFamily="34" charset="0"/>
              </a:rPr>
              <a:t>Ц И Ј А</a:t>
            </a:r>
            <a:endParaRPr lang="en-GB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6389" name="Text Box 5"/>
          <p:cNvSpPr txBox="1">
            <a:spLocks noChangeArrowheads="1"/>
          </p:cNvSpPr>
          <p:nvPr/>
        </p:nvSpPr>
        <p:spPr bwMode="auto">
          <a:xfrm>
            <a:off x="2438400" y="1219200"/>
            <a:ext cx="6705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sr-Latn-RS" sz="2400">
                <a:solidFill>
                  <a:srgbClr val="00CC66"/>
                </a:solidFill>
                <a:latin typeface="Arial Black" panose="020B0A04020102020204" pitchFamily="34" charset="0"/>
              </a:rPr>
              <a:t> Arg -  I</a:t>
            </a:r>
            <a:r>
              <a:rPr lang="hr-HR" altLang="sr-Latn-RS" sz="2400">
                <a:solidFill>
                  <a:srgbClr val="00CC66"/>
                </a:solidFill>
                <a:latin typeface="Arial Black" panose="020B0A04020102020204" pitchFamily="34" charset="0"/>
              </a:rPr>
              <a:t>le – </a:t>
            </a:r>
            <a:r>
              <a:rPr lang="en-US" altLang="sr-Latn-RS" sz="2400">
                <a:solidFill>
                  <a:srgbClr val="00CC66"/>
                </a:solidFill>
                <a:latin typeface="Arial Black" panose="020B0A04020102020204" pitchFamily="34" charset="0"/>
              </a:rPr>
              <a:t>S</a:t>
            </a:r>
            <a:r>
              <a:rPr lang="hr-HR" altLang="sr-Latn-RS" sz="2400">
                <a:solidFill>
                  <a:srgbClr val="00CC66"/>
                </a:solidFill>
                <a:latin typeface="Arial Black" panose="020B0A04020102020204" pitchFamily="34" charset="0"/>
              </a:rPr>
              <a:t>e</a:t>
            </a:r>
            <a:r>
              <a:rPr lang="en-US" altLang="sr-Latn-RS" sz="2400">
                <a:solidFill>
                  <a:srgbClr val="00CC66"/>
                </a:solidFill>
                <a:latin typeface="Arial Black" panose="020B0A04020102020204" pitchFamily="34" charset="0"/>
              </a:rPr>
              <a:t>r</a:t>
            </a:r>
            <a:r>
              <a:rPr lang="hr-HR" altLang="sr-Latn-RS" sz="2400">
                <a:solidFill>
                  <a:srgbClr val="00CC66"/>
                </a:solidFill>
                <a:latin typeface="Arial Black" panose="020B0A04020102020204" pitchFamily="34" charset="0"/>
              </a:rPr>
              <a:t> – </a:t>
            </a:r>
            <a:r>
              <a:rPr lang="en-US" altLang="sr-Latn-RS" sz="2400">
                <a:solidFill>
                  <a:srgbClr val="00CC66"/>
                </a:solidFill>
                <a:latin typeface="Arial Black" panose="020B0A04020102020204" pitchFamily="34" charset="0"/>
              </a:rPr>
              <a:t>Tyr</a:t>
            </a:r>
            <a:r>
              <a:rPr lang="hr-HR" altLang="sr-Latn-RS" sz="2400">
                <a:solidFill>
                  <a:srgbClr val="00CC66"/>
                </a:solidFill>
                <a:latin typeface="Arial Black" panose="020B0A04020102020204" pitchFamily="34" charset="0"/>
              </a:rPr>
              <a:t> – Gly – </a:t>
            </a:r>
            <a:r>
              <a:rPr lang="en-US" altLang="sr-Latn-RS" sz="2400">
                <a:solidFill>
                  <a:srgbClr val="00CC66"/>
                </a:solidFill>
                <a:latin typeface="Arial Black" panose="020B0A04020102020204" pitchFamily="34" charset="0"/>
              </a:rPr>
              <a:t>Pro - Asp</a:t>
            </a:r>
            <a:endParaRPr lang="en-GB" altLang="sr-Latn-RS" sz="2400">
              <a:solidFill>
                <a:srgbClr val="00CC66"/>
              </a:solidFill>
              <a:latin typeface="Arial Black" panose="020B0A04020102020204" pitchFamily="34" charset="0"/>
            </a:endParaRPr>
          </a:p>
        </p:txBody>
      </p:sp>
      <p:sp>
        <p:nvSpPr>
          <p:cNvPr id="16390" name="Text Box 6"/>
          <p:cNvSpPr txBox="1">
            <a:spLocks noChangeArrowheads="1"/>
          </p:cNvSpPr>
          <p:nvPr/>
        </p:nvSpPr>
        <p:spPr bwMode="auto">
          <a:xfrm>
            <a:off x="2590800" y="1676400"/>
            <a:ext cx="6553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sr-Latn-RS" sz="2400">
                <a:latin typeface="Arial Black" panose="020B0A04020102020204" pitchFamily="34" charset="0"/>
              </a:rPr>
              <a:t>CGT</a:t>
            </a:r>
            <a:r>
              <a:rPr lang="hr-HR" altLang="sr-Latn-RS" sz="2400">
                <a:latin typeface="Arial Black" panose="020B0A04020102020204" pitchFamily="34" charset="0"/>
              </a:rPr>
              <a:t> AT</a:t>
            </a:r>
            <a:r>
              <a:rPr lang="en-US" altLang="sr-Latn-RS" sz="2400">
                <a:latin typeface="Arial Black" panose="020B0A04020102020204" pitchFamily="34" charset="0"/>
              </a:rPr>
              <a:t>A</a:t>
            </a:r>
            <a:r>
              <a:rPr lang="hr-HR" altLang="sr-Latn-RS" sz="2400">
                <a:latin typeface="Arial Black" panose="020B0A04020102020204" pitchFamily="34" charset="0"/>
              </a:rPr>
              <a:t>  </a:t>
            </a:r>
            <a:r>
              <a:rPr lang="en-US" altLang="sr-Latn-RS" sz="2400">
                <a:latin typeface="Arial Black" panose="020B0A04020102020204" pitchFamily="34" charset="0"/>
              </a:rPr>
              <a:t>TC</a:t>
            </a:r>
            <a:r>
              <a:rPr lang="hr-HR" altLang="sr-Latn-RS" sz="2400">
                <a:latin typeface="Arial Black" panose="020B0A04020102020204" pitchFamily="34" charset="0"/>
              </a:rPr>
              <a:t>C  T</a:t>
            </a:r>
            <a:r>
              <a:rPr lang="en-US" altLang="sr-Latn-RS" sz="2400">
                <a:latin typeface="Arial Black" panose="020B0A04020102020204" pitchFamily="34" charset="0"/>
              </a:rPr>
              <a:t>A</a:t>
            </a:r>
            <a:r>
              <a:rPr lang="hr-HR" altLang="sr-Latn-RS" sz="2400">
                <a:latin typeface="Arial Black" panose="020B0A04020102020204" pitchFamily="34" charset="0"/>
              </a:rPr>
              <a:t>T  G</a:t>
            </a:r>
            <a:r>
              <a:rPr lang="en-US" altLang="sr-Latn-RS" sz="2400">
                <a:latin typeface="Arial Black" panose="020B0A04020102020204" pitchFamily="34" charset="0"/>
              </a:rPr>
              <a:t>CC </a:t>
            </a:r>
            <a:r>
              <a:rPr lang="hr-HR" altLang="sr-Latn-RS" sz="2400">
                <a:latin typeface="Arial Black" panose="020B0A04020102020204" pitchFamily="34" charset="0"/>
              </a:rPr>
              <a:t> </a:t>
            </a:r>
            <a:r>
              <a:rPr lang="en-US" altLang="sr-Latn-RS" sz="2400">
                <a:latin typeface="Arial Black" panose="020B0A04020102020204" pitchFamily="34" charset="0"/>
              </a:rPr>
              <a:t>CC</a:t>
            </a:r>
            <a:r>
              <a:rPr lang="hr-HR" altLang="sr-Latn-RS" sz="2400">
                <a:latin typeface="Arial Black" panose="020B0A04020102020204" pitchFamily="34" charset="0"/>
              </a:rPr>
              <a:t>T</a:t>
            </a:r>
            <a:r>
              <a:rPr lang="en-US" altLang="sr-Latn-RS" sz="2400">
                <a:latin typeface="Arial Black" panose="020B0A04020102020204" pitchFamily="34" charset="0"/>
              </a:rPr>
              <a:t>  GAC</a:t>
            </a:r>
            <a:endParaRPr lang="en-GB" altLang="sr-Latn-RS" sz="2400">
              <a:latin typeface="Arial Black" panose="020B0A04020102020204" pitchFamily="34" charset="0"/>
            </a:endParaRPr>
          </a:p>
        </p:txBody>
      </p:sp>
      <p:sp>
        <p:nvSpPr>
          <p:cNvPr id="16391" name="Oval 7"/>
          <p:cNvSpPr>
            <a:spLocks noChangeArrowheads="1"/>
          </p:cNvSpPr>
          <p:nvPr/>
        </p:nvSpPr>
        <p:spPr bwMode="auto">
          <a:xfrm>
            <a:off x="0" y="4572000"/>
            <a:ext cx="2819400" cy="1600200"/>
          </a:xfrm>
          <a:prstGeom prst="ellipse">
            <a:avLst/>
          </a:prstGeom>
          <a:noFill/>
          <a:ln w="57150">
            <a:solidFill>
              <a:srgbClr val="00CC6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sr-Latn-RS" altLang="sr-Latn-RS"/>
          </a:p>
        </p:txBody>
      </p:sp>
      <p:sp>
        <p:nvSpPr>
          <p:cNvPr id="16392" name="Text Box 8"/>
          <p:cNvSpPr txBox="1">
            <a:spLocks noChangeArrowheads="1"/>
          </p:cNvSpPr>
          <p:nvPr/>
        </p:nvSpPr>
        <p:spPr bwMode="auto">
          <a:xfrm>
            <a:off x="2438400" y="3886200"/>
            <a:ext cx="7315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sr-Latn-RS" sz="2400">
                <a:solidFill>
                  <a:srgbClr val="00CC66"/>
                </a:solidFill>
                <a:latin typeface="Arial Black" panose="020B0A04020102020204" pitchFamily="34" charset="0"/>
              </a:rPr>
              <a:t>Arg -</a:t>
            </a:r>
            <a:r>
              <a:rPr lang="hr-HR" altLang="sr-Latn-RS" sz="2400">
                <a:solidFill>
                  <a:srgbClr val="00CC66"/>
                </a:solidFill>
                <a:latin typeface="Arial Black" panose="020B0A04020102020204" pitchFamily="34" charset="0"/>
              </a:rPr>
              <a:t> Ile </a:t>
            </a:r>
            <a:r>
              <a:rPr lang="en-US" altLang="sr-Latn-RS" sz="2400">
                <a:solidFill>
                  <a:srgbClr val="00CC66"/>
                </a:solidFill>
                <a:latin typeface="Arial Black" panose="020B0A04020102020204" pitchFamily="34" charset="0"/>
              </a:rPr>
              <a:t>– Ser </a:t>
            </a:r>
            <a:r>
              <a:rPr lang="en-US" altLang="sr-Latn-RS" sz="2400">
                <a:solidFill>
                  <a:srgbClr val="CC0099"/>
                </a:solidFill>
                <a:latin typeface="Arial Black" panose="020B0A04020102020204" pitchFamily="34" charset="0"/>
              </a:rPr>
              <a:t>- Ile – Leu – Cys – Pro-Stop</a:t>
            </a:r>
            <a:r>
              <a:rPr lang="hr-HR" altLang="sr-Latn-RS" sz="2400">
                <a:solidFill>
                  <a:srgbClr val="CC0099"/>
                </a:solidFill>
                <a:latin typeface="Arial Black" panose="020B0A04020102020204" pitchFamily="34" charset="0"/>
              </a:rPr>
              <a:t> </a:t>
            </a:r>
            <a:endParaRPr lang="en-GB" altLang="sr-Latn-RS" sz="2400">
              <a:solidFill>
                <a:srgbClr val="CC0099"/>
              </a:solidFill>
              <a:latin typeface="Arial Black" panose="020B0A04020102020204" pitchFamily="34" charset="0"/>
            </a:endParaRPr>
          </a:p>
        </p:txBody>
      </p:sp>
      <p:sp>
        <p:nvSpPr>
          <p:cNvPr id="16393" name="Text Box 9"/>
          <p:cNvSpPr txBox="1">
            <a:spLocks noChangeArrowheads="1"/>
          </p:cNvSpPr>
          <p:nvPr/>
        </p:nvSpPr>
        <p:spPr bwMode="auto">
          <a:xfrm>
            <a:off x="2590800" y="3429000"/>
            <a:ext cx="678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sr-Latn-RS" sz="2400">
                <a:latin typeface="Arial Black" panose="020B0A04020102020204" pitchFamily="34" charset="0"/>
              </a:rPr>
              <a:t>CGT</a:t>
            </a:r>
            <a:r>
              <a:rPr lang="hr-HR" altLang="sr-Latn-RS" sz="2400">
                <a:latin typeface="Arial Black" panose="020B0A04020102020204" pitchFamily="34" charset="0"/>
              </a:rPr>
              <a:t> AT</a:t>
            </a:r>
            <a:r>
              <a:rPr lang="en-US" altLang="sr-Latn-RS" sz="2400">
                <a:latin typeface="Arial Black" panose="020B0A04020102020204" pitchFamily="34" charset="0"/>
              </a:rPr>
              <a:t>A</a:t>
            </a:r>
            <a:r>
              <a:rPr lang="hr-HR" altLang="sr-Latn-RS" sz="2400">
                <a:latin typeface="Arial Black" panose="020B0A04020102020204" pitchFamily="34" charset="0"/>
              </a:rPr>
              <a:t>  T</a:t>
            </a:r>
            <a:r>
              <a:rPr lang="en-US" altLang="sr-Latn-RS" sz="2400">
                <a:solidFill>
                  <a:srgbClr val="CC0099"/>
                </a:solidFill>
                <a:latin typeface="Arial Black" panose="020B0A04020102020204" pitchFamily="34" charset="0"/>
              </a:rPr>
              <a:t>CT ATC </a:t>
            </a:r>
            <a:r>
              <a:rPr lang="en-US" altLang="sr-Latn-RS" sz="2400">
                <a:latin typeface="Arial Black" panose="020B0A04020102020204" pitchFamily="34" charset="0"/>
              </a:rPr>
              <a:t>CTA</a:t>
            </a:r>
            <a:r>
              <a:rPr lang="hr-HR" altLang="sr-Latn-RS" sz="2400">
                <a:latin typeface="Arial Black" panose="020B0A04020102020204" pitchFamily="34" charset="0"/>
              </a:rPr>
              <a:t> T</a:t>
            </a:r>
            <a:r>
              <a:rPr lang="en-US" altLang="sr-Latn-RS" sz="2400">
                <a:latin typeface="Arial Black" panose="020B0A04020102020204" pitchFamily="34" charset="0"/>
              </a:rPr>
              <a:t>GC CCC TGA</a:t>
            </a:r>
            <a:endParaRPr lang="en-GB" altLang="sr-Latn-RS" sz="2400">
              <a:latin typeface="Arial Black" panose="020B0A04020102020204" pitchFamily="34" charset="0"/>
            </a:endParaRPr>
          </a:p>
        </p:txBody>
      </p:sp>
      <p:sp>
        <p:nvSpPr>
          <p:cNvPr id="16394" name="AutoShape 10"/>
          <p:cNvSpPr>
            <a:spLocks noChangeArrowheads="1"/>
          </p:cNvSpPr>
          <p:nvPr/>
        </p:nvSpPr>
        <p:spPr bwMode="auto">
          <a:xfrm>
            <a:off x="5435600" y="4365625"/>
            <a:ext cx="3024188" cy="2763838"/>
          </a:xfrm>
          <a:prstGeom prst="cloudCallout">
            <a:avLst>
              <a:gd name="adj1" fmla="val -62500"/>
              <a:gd name="adj2" fmla="val -68824"/>
            </a:avLst>
          </a:prstGeom>
          <a:solidFill>
            <a:srgbClr val="CC0066"/>
          </a:solidFill>
          <a:ln w="9525">
            <a:solidFill>
              <a:srgbClr val="FFFF66"/>
            </a:solidFill>
            <a:round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sr-Latn-RS" sz="1600" b="1"/>
              <a:t>Инсерција 4 нуклеотида доводи до померања оквира </a:t>
            </a:r>
            <a:r>
              <a:rPr lang="hr-HR" altLang="sr-Latn-RS" sz="1600" b="1"/>
              <a:t>читања – FRAMESHIFT MUTACIJA</a:t>
            </a:r>
            <a:endParaRPr lang="en-GB" altLang="sr-Latn-RS" sz="1600" b="1"/>
          </a:p>
        </p:txBody>
      </p:sp>
      <p:sp>
        <p:nvSpPr>
          <p:cNvPr id="16395" name="Line 11"/>
          <p:cNvSpPr>
            <a:spLocks noChangeShapeType="1"/>
          </p:cNvSpPr>
          <p:nvPr/>
        </p:nvSpPr>
        <p:spPr bwMode="auto">
          <a:xfrm flipH="1">
            <a:off x="4800600" y="2133600"/>
            <a:ext cx="76200" cy="1371600"/>
          </a:xfrm>
          <a:prstGeom prst="line">
            <a:avLst/>
          </a:prstGeom>
          <a:noFill/>
          <a:ln w="57150">
            <a:solidFill>
              <a:srgbClr val="89E189"/>
            </a:solidFill>
            <a:prstDash val="sysDot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sr-Latn-RS"/>
          </a:p>
        </p:txBody>
      </p:sp>
      <p:sp>
        <p:nvSpPr>
          <p:cNvPr id="16396" name="Line 12"/>
          <p:cNvSpPr>
            <a:spLocks noChangeShapeType="1"/>
          </p:cNvSpPr>
          <p:nvPr/>
        </p:nvSpPr>
        <p:spPr bwMode="auto">
          <a:xfrm>
            <a:off x="4876800" y="2057400"/>
            <a:ext cx="1066800" cy="1447800"/>
          </a:xfrm>
          <a:prstGeom prst="line">
            <a:avLst/>
          </a:prstGeom>
          <a:noFill/>
          <a:ln w="57150">
            <a:solidFill>
              <a:srgbClr val="89E189"/>
            </a:solidFill>
            <a:prstDash val="sysDot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sr-Latn-R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112897"/>
    </mc:Choice>
    <mc:Fallback>
      <p:transition spd="slow" advTm="112897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 Box 2"/>
          <p:cNvSpPr txBox="1">
            <a:spLocks noChangeArrowheads="1"/>
          </p:cNvSpPr>
          <p:nvPr/>
        </p:nvSpPr>
        <p:spPr bwMode="auto">
          <a:xfrm>
            <a:off x="228600" y="3595688"/>
            <a:ext cx="2327275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sr-Latn-RS" sz="2400" b="1">
                <a:solidFill>
                  <a:srgbClr val="C00000"/>
                </a:solidFill>
                <a:latin typeface="Arial Black" panose="020B0A04020102020204" pitchFamily="34" charset="0"/>
              </a:rPr>
              <a:t>ЦИСТИ</a:t>
            </a:r>
            <a:r>
              <a:rPr lang="hr-HR" altLang="sr-Latn-RS" sz="2400" b="1">
                <a:solidFill>
                  <a:srgbClr val="C00000"/>
                </a:solidFill>
                <a:latin typeface="Arial Black" panose="020B0A04020102020204" pitchFamily="34" charset="0"/>
              </a:rPr>
              <a:t>ЧНА  ФИБРОЗА</a:t>
            </a:r>
            <a:r>
              <a:rPr lang="en-US" altLang="sr-Latn-RS" sz="2400" b="1">
                <a:solidFill>
                  <a:srgbClr val="C00000"/>
                </a:solidFill>
                <a:latin typeface="Arial Black" panose="020B0A04020102020204" pitchFamily="34" charset="0"/>
              </a:rPr>
              <a:t>     	хр. 7</a:t>
            </a:r>
            <a:endParaRPr lang="en-GB" altLang="sr-Latn-RS" sz="2400" b="1">
              <a:solidFill>
                <a:srgbClr val="C00000"/>
              </a:solidFill>
              <a:latin typeface="Arial Black" panose="020B0A04020102020204" pitchFamily="34" charset="0"/>
            </a:endParaRPr>
          </a:p>
        </p:txBody>
      </p:sp>
      <p:sp>
        <p:nvSpPr>
          <p:cNvPr id="18435" name="Text Box 3"/>
          <p:cNvSpPr txBox="1">
            <a:spLocks noChangeArrowheads="1"/>
          </p:cNvSpPr>
          <p:nvPr/>
        </p:nvSpPr>
        <p:spPr bwMode="auto">
          <a:xfrm>
            <a:off x="228600" y="1295400"/>
            <a:ext cx="2286000" cy="466725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hr-HR" sz="2400">
                <a:latin typeface="Arial Black" pitchFamily="34" charset="0"/>
              </a:rPr>
              <a:t>НОРМАЛНО</a:t>
            </a:r>
            <a:endParaRPr lang="en-GB" sz="2400">
              <a:latin typeface="Arial Black" pitchFamily="34" charset="0"/>
            </a:endParaRPr>
          </a:p>
        </p:txBody>
      </p:sp>
      <p:sp>
        <p:nvSpPr>
          <p:cNvPr id="18436" name="Text Box 4"/>
          <p:cNvSpPr txBox="1">
            <a:spLocks noChangeArrowheads="1"/>
          </p:cNvSpPr>
          <p:nvPr/>
        </p:nvSpPr>
        <p:spPr bwMode="auto">
          <a:xfrm>
            <a:off x="1908175" y="549275"/>
            <a:ext cx="3327400" cy="466725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hr-HR" sz="2400" b="1" dirty="0">
                <a:solidFill>
                  <a:schemeClr val="tx1"/>
                </a:solidFill>
                <a:latin typeface="Arial Black" pitchFamily="34" charset="0"/>
              </a:rPr>
              <a:t>Д Е Л Е Ц И Ј А</a:t>
            </a:r>
            <a:endParaRPr lang="en-GB" sz="2400" b="1" dirty="0">
              <a:solidFill>
                <a:schemeClr val="tx1"/>
              </a:solidFill>
              <a:latin typeface="Arial Black" pitchFamily="34" charset="0"/>
            </a:endParaRPr>
          </a:p>
        </p:txBody>
      </p:sp>
      <p:sp>
        <p:nvSpPr>
          <p:cNvPr id="17413" name="Text Box 5"/>
          <p:cNvSpPr txBox="1">
            <a:spLocks noChangeArrowheads="1"/>
          </p:cNvSpPr>
          <p:nvPr/>
        </p:nvSpPr>
        <p:spPr bwMode="auto">
          <a:xfrm>
            <a:off x="3429000" y="1219200"/>
            <a:ext cx="4495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hr-HR" altLang="sr-Latn-RS" sz="2400">
                <a:solidFill>
                  <a:srgbClr val="00CC66"/>
                </a:solidFill>
                <a:latin typeface="Arial Black" panose="020B0A04020102020204" pitchFamily="34" charset="0"/>
              </a:rPr>
              <a:t>Ile – Ile – Phe – Gly - Val</a:t>
            </a:r>
            <a:endParaRPr lang="en-GB" altLang="sr-Latn-RS" sz="2400">
              <a:solidFill>
                <a:srgbClr val="00CC66"/>
              </a:solidFill>
              <a:latin typeface="Arial Black" panose="020B0A04020102020204" pitchFamily="34" charset="0"/>
            </a:endParaRPr>
          </a:p>
        </p:txBody>
      </p:sp>
      <p:sp>
        <p:nvSpPr>
          <p:cNvPr id="17414" name="Oval 6"/>
          <p:cNvSpPr>
            <a:spLocks noChangeArrowheads="1"/>
          </p:cNvSpPr>
          <p:nvPr/>
        </p:nvSpPr>
        <p:spPr bwMode="auto">
          <a:xfrm>
            <a:off x="4876800" y="990600"/>
            <a:ext cx="990600" cy="838200"/>
          </a:xfrm>
          <a:prstGeom prst="ellipse">
            <a:avLst/>
          </a:prstGeom>
          <a:noFill/>
          <a:ln w="57150">
            <a:solidFill>
              <a:srgbClr val="FF99FF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sr-Latn-RS" altLang="sr-Latn-RS"/>
          </a:p>
        </p:txBody>
      </p:sp>
      <p:sp>
        <p:nvSpPr>
          <p:cNvPr id="17415" name="Text Box 7"/>
          <p:cNvSpPr txBox="1">
            <a:spLocks noChangeArrowheads="1"/>
          </p:cNvSpPr>
          <p:nvPr/>
        </p:nvSpPr>
        <p:spPr bwMode="auto">
          <a:xfrm>
            <a:off x="2590800" y="1981200"/>
            <a:ext cx="5105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hr-HR" altLang="sr-Latn-RS" sz="2400">
                <a:solidFill>
                  <a:schemeClr val="hlink"/>
                </a:solidFill>
                <a:latin typeface="Arial Black" panose="020B0A04020102020204" pitchFamily="34" charset="0"/>
              </a:rPr>
              <a:t>    </a:t>
            </a:r>
            <a:r>
              <a:rPr lang="hr-HR" altLang="sr-Latn-RS" sz="2400">
                <a:latin typeface="Arial Black" panose="020B0A04020102020204" pitchFamily="34" charset="0"/>
              </a:rPr>
              <a:t>T ATC  ATC  TTT  GGT GTT</a:t>
            </a:r>
            <a:endParaRPr lang="en-GB" altLang="sr-Latn-RS" sz="2400">
              <a:latin typeface="Arial Black" panose="020B0A04020102020204" pitchFamily="34" charset="0"/>
            </a:endParaRPr>
          </a:p>
        </p:txBody>
      </p:sp>
      <p:sp>
        <p:nvSpPr>
          <p:cNvPr id="17416" name="Oval 8"/>
          <p:cNvSpPr>
            <a:spLocks noChangeArrowheads="1"/>
          </p:cNvSpPr>
          <p:nvPr/>
        </p:nvSpPr>
        <p:spPr bwMode="auto">
          <a:xfrm>
            <a:off x="0" y="3429000"/>
            <a:ext cx="2514600" cy="1619250"/>
          </a:xfrm>
          <a:prstGeom prst="ellipse">
            <a:avLst/>
          </a:prstGeom>
          <a:noFill/>
          <a:ln w="57150">
            <a:solidFill>
              <a:srgbClr val="00CC6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sr-Latn-RS" altLang="sr-Latn-RS"/>
          </a:p>
        </p:txBody>
      </p:sp>
      <p:sp>
        <p:nvSpPr>
          <p:cNvPr id="17417" name="Line 9"/>
          <p:cNvSpPr>
            <a:spLocks noChangeShapeType="1"/>
          </p:cNvSpPr>
          <p:nvPr/>
        </p:nvSpPr>
        <p:spPr bwMode="auto">
          <a:xfrm>
            <a:off x="4724400" y="2438400"/>
            <a:ext cx="0" cy="228600"/>
          </a:xfrm>
          <a:prstGeom prst="line">
            <a:avLst/>
          </a:prstGeom>
          <a:noFill/>
          <a:ln w="9525">
            <a:solidFill>
              <a:srgbClr val="00CC6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sr-Latn-RS"/>
          </a:p>
        </p:txBody>
      </p:sp>
      <p:sp>
        <p:nvSpPr>
          <p:cNvPr id="17418" name="Line 10"/>
          <p:cNvSpPr>
            <a:spLocks noChangeShapeType="1"/>
          </p:cNvSpPr>
          <p:nvPr/>
        </p:nvSpPr>
        <p:spPr bwMode="auto">
          <a:xfrm>
            <a:off x="4724400" y="2667000"/>
            <a:ext cx="914400" cy="0"/>
          </a:xfrm>
          <a:prstGeom prst="line">
            <a:avLst/>
          </a:prstGeom>
          <a:noFill/>
          <a:ln w="57150">
            <a:solidFill>
              <a:srgbClr val="00CC6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sr-Latn-RS"/>
          </a:p>
        </p:txBody>
      </p:sp>
      <p:sp>
        <p:nvSpPr>
          <p:cNvPr id="17419" name="Line 11"/>
          <p:cNvSpPr>
            <a:spLocks noChangeShapeType="1"/>
          </p:cNvSpPr>
          <p:nvPr/>
        </p:nvSpPr>
        <p:spPr bwMode="auto">
          <a:xfrm flipV="1">
            <a:off x="5638800" y="2438400"/>
            <a:ext cx="0" cy="228600"/>
          </a:xfrm>
          <a:prstGeom prst="line">
            <a:avLst/>
          </a:prstGeom>
          <a:noFill/>
          <a:ln w="9525">
            <a:solidFill>
              <a:srgbClr val="00CC6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sr-Latn-RS"/>
          </a:p>
        </p:txBody>
      </p:sp>
      <p:sp>
        <p:nvSpPr>
          <p:cNvPr id="17420" name="Text Box 12"/>
          <p:cNvSpPr txBox="1">
            <a:spLocks noChangeArrowheads="1"/>
          </p:cNvSpPr>
          <p:nvPr/>
        </p:nvSpPr>
        <p:spPr bwMode="auto">
          <a:xfrm>
            <a:off x="3352800" y="3962400"/>
            <a:ext cx="4495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hr-HR" altLang="sr-Latn-RS" sz="2400">
                <a:solidFill>
                  <a:srgbClr val="00CC66"/>
                </a:solidFill>
                <a:latin typeface="Arial Black" panose="020B0A04020102020204" pitchFamily="34" charset="0"/>
              </a:rPr>
              <a:t>Ile – Ile –  - - -  – Gly - Val</a:t>
            </a:r>
            <a:endParaRPr lang="en-GB" altLang="sr-Latn-RS" sz="2400">
              <a:solidFill>
                <a:srgbClr val="00CC66"/>
              </a:solidFill>
              <a:latin typeface="Arial Black" panose="020B0A04020102020204" pitchFamily="34" charset="0"/>
            </a:endParaRPr>
          </a:p>
        </p:txBody>
      </p:sp>
      <p:sp>
        <p:nvSpPr>
          <p:cNvPr id="17421" name="Text Box 13"/>
          <p:cNvSpPr txBox="1">
            <a:spLocks noChangeArrowheads="1"/>
          </p:cNvSpPr>
          <p:nvPr/>
        </p:nvSpPr>
        <p:spPr bwMode="auto">
          <a:xfrm>
            <a:off x="2590800" y="3429000"/>
            <a:ext cx="5105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hr-HR" altLang="sr-Latn-RS" sz="2400">
                <a:latin typeface="Arial Black" panose="020B0A04020102020204" pitchFamily="34" charset="0"/>
              </a:rPr>
              <a:t>    T ATC  AT</a:t>
            </a:r>
            <a:r>
              <a:rPr lang="en-US" altLang="sr-Latn-RS" sz="2400">
                <a:solidFill>
                  <a:srgbClr val="C00000"/>
                </a:solidFill>
                <a:latin typeface="Arial Black" panose="020B0A04020102020204" pitchFamily="34" charset="0"/>
              </a:rPr>
              <a:t>-</a:t>
            </a:r>
            <a:r>
              <a:rPr lang="hr-HR" altLang="sr-Latn-RS" sz="2400">
                <a:solidFill>
                  <a:srgbClr val="C00000"/>
                </a:solidFill>
                <a:latin typeface="Arial Black" panose="020B0A04020102020204" pitchFamily="34" charset="0"/>
              </a:rPr>
              <a:t>  </a:t>
            </a:r>
            <a:r>
              <a:rPr lang="en-US" altLang="sr-Latn-RS" sz="2400">
                <a:solidFill>
                  <a:srgbClr val="C00000"/>
                </a:solidFill>
                <a:latin typeface="Arial Black" panose="020B0A04020102020204" pitchFamily="34" charset="0"/>
              </a:rPr>
              <a:t>- - </a:t>
            </a:r>
            <a:r>
              <a:rPr lang="hr-HR" altLang="sr-Latn-RS" sz="2400">
                <a:latin typeface="Arial Black" panose="020B0A04020102020204" pitchFamily="34" charset="0"/>
              </a:rPr>
              <a:t>T  GGT GTT</a:t>
            </a:r>
            <a:endParaRPr lang="en-GB" altLang="sr-Latn-RS" sz="2400">
              <a:latin typeface="Arial Black" panose="020B0A04020102020204" pitchFamily="34" charset="0"/>
            </a:endParaRPr>
          </a:p>
        </p:txBody>
      </p:sp>
      <p:sp>
        <p:nvSpPr>
          <p:cNvPr id="17422" name="Line 14"/>
          <p:cNvSpPr>
            <a:spLocks noChangeShapeType="1"/>
          </p:cNvSpPr>
          <p:nvPr/>
        </p:nvSpPr>
        <p:spPr bwMode="auto">
          <a:xfrm>
            <a:off x="4648200" y="3124200"/>
            <a:ext cx="914400" cy="0"/>
          </a:xfrm>
          <a:prstGeom prst="line">
            <a:avLst/>
          </a:prstGeom>
          <a:noFill/>
          <a:ln w="57150">
            <a:solidFill>
              <a:srgbClr val="00CC6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sr-Latn-RS"/>
          </a:p>
        </p:txBody>
      </p:sp>
      <p:sp>
        <p:nvSpPr>
          <p:cNvPr id="17423" name="Line 15"/>
          <p:cNvSpPr>
            <a:spLocks noChangeShapeType="1"/>
          </p:cNvSpPr>
          <p:nvPr/>
        </p:nvSpPr>
        <p:spPr bwMode="auto">
          <a:xfrm>
            <a:off x="5562600" y="3124200"/>
            <a:ext cx="0" cy="228600"/>
          </a:xfrm>
          <a:prstGeom prst="line">
            <a:avLst/>
          </a:prstGeom>
          <a:noFill/>
          <a:ln w="9525">
            <a:solidFill>
              <a:srgbClr val="00CC6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sr-Latn-RS"/>
          </a:p>
        </p:txBody>
      </p:sp>
      <p:sp>
        <p:nvSpPr>
          <p:cNvPr id="17424" name="Line 16"/>
          <p:cNvSpPr>
            <a:spLocks noChangeShapeType="1"/>
          </p:cNvSpPr>
          <p:nvPr/>
        </p:nvSpPr>
        <p:spPr bwMode="auto">
          <a:xfrm>
            <a:off x="4648200" y="3124200"/>
            <a:ext cx="0" cy="228600"/>
          </a:xfrm>
          <a:prstGeom prst="line">
            <a:avLst/>
          </a:prstGeom>
          <a:noFill/>
          <a:ln w="9525">
            <a:solidFill>
              <a:srgbClr val="00CC6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sr-Latn-RS"/>
          </a:p>
        </p:txBody>
      </p:sp>
      <p:sp>
        <p:nvSpPr>
          <p:cNvPr id="17425" name="AutoShape 17"/>
          <p:cNvSpPr>
            <a:spLocks noChangeArrowheads="1"/>
          </p:cNvSpPr>
          <p:nvPr/>
        </p:nvSpPr>
        <p:spPr bwMode="auto">
          <a:xfrm>
            <a:off x="4241800" y="4572000"/>
            <a:ext cx="1520825" cy="511175"/>
          </a:xfrm>
          <a:prstGeom prst="wedgeRoundRectCallout">
            <a:avLst>
              <a:gd name="adj1" fmla="val -37181"/>
              <a:gd name="adj2" fmla="val -45583"/>
              <a:gd name="adj3" fmla="val 16667"/>
            </a:avLst>
          </a:prstGeom>
          <a:noFill/>
          <a:ln w="57150">
            <a:solidFill>
              <a:srgbClr val="FFFF66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sr-Latn-RS" sz="2400" b="1">
                <a:solidFill>
                  <a:srgbClr val="C00000"/>
                </a:solidFill>
                <a:latin typeface="Symbol" panose="05050102010706020507" pitchFamily="18" charset="2"/>
              </a:rPr>
              <a:t>D</a:t>
            </a:r>
            <a:r>
              <a:rPr lang="en-US" altLang="sr-Latn-RS" sz="2400" b="1">
                <a:solidFill>
                  <a:srgbClr val="C00000"/>
                </a:solidFill>
                <a:latin typeface="Arial Black" panose="020B0A04020102020204" pitchFamily="34" charset="0"/>
              </a:rPr>
              <a:t> F508</a:t>
            </a:r>
            <a:endParaRPr lang="en-GB" altLang="sr-Latn-RS" sz="2400" b="1">
              <a:solidFill>
                <a:srgbClr val="C00000"/>
              </a:solidFill>
              <a:latin typeface="Symbol" panose="05050102010706020507" pitchFamily="18" charset="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92612"/>
    </mc:Choice>
    <mc:Fallback>
      <p:transition spd="slow" advTm="92612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marL="484188" eaLnBrk="1" hangingPunct="1"/>
            <a:r>
              <a:rPr lang="sr-Cyrl-CS" altLang="sr-Latn-RS" sz="3200" b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Последице мутација</a:t>
            </a:r>
            <a:r>
              <a:rPr lang="sr-Latn-CS" altLang="sr-Latn-RS" sz="3200" b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endParaRPr lang="en-US" altLang="sr-Latn-RS" sz="3200" b="1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43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609600" indent="-609600" eaLnBrk="1" hangingPunct="1">
              <a:buFont typeface="Wingdings" panose="05000000000000000000" pitchFamily="2" charset="2"/>
              <a:buAutoNum type="arabicPeriod"/>
            </a:pPr>
            <a:endParaRPr lang="sr-Latn-CS" altLang="sr-Latn-RS" sz="240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09600" indent="-609600" eaLnBrk="1" hangingPunct="1">
              <a:buFont typeface="Wingdings 2" panose="05020102010507070707" pitchFamily="18" charset="2"/>
              <a:buNone/>
            </a:pPr>
            <a:r>
              <a:rPr lang="en-US" altLang="sr-Latn-RS" sz="2400" b="1" smtClean="0">
                <a:latin typeface="Arial" panose="020B0604020202020204" pitchFamily="34" charset="0"/>
                <a:cs typeface="Arial" panose="020B0604020202020204" pitchFamily="34" charset="0"/>
              </a:rPr>
              <a:t>1. </a:t>
            </a:r>
            <a:r>
              <a:rPr lang="sr-Latn-CS" altLang="sr-Latn-RS" sz="2400" smtClean="0">
                <a:latin typeface="Arial" panose="020B0604020202020204" pitchFamily="34" charset="0"/>
                <a:cs typeface="Arial" panose="020B0604020202020204" pitchFamily="34" charset="0"/>
              </a:rPr>
              <a:t>с</a:t>
            </a:r>
            <a:r>
              <a:rPr lang="en-US" altLang="sr-Latn-RS" sz="2400" smtClean="0">
                <a:latin typeface="Arial" panose="020B0604020202020204" pitchFamily="34" charset="0"/>
                <a:cs typeface="Arial" panose="020B0604020202020204" pitchFamily="34" charset="0"/>
              </a:rPr>
              <a:t>интеза </a:t>
            </a:r>
            <a:r>
              <a:rPr lang="sr-Latn-CS" altLang="sr-Latn-RS" sz="240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измењеног/погрешног</a:t>
            </a:r>
            <a:r>
              <a:rPr lang="sr-Latn-CS" altLang="sr-Latn-RS" sz="2400" smtClean="0">
                <a:latin typeface="Arial" panose="020B0604020202020204" pitchFamily="34" charset="0"/>
                <a:cs typeface="Arial" panose="020B0604020202020204" pitchFamily="34" charset="0"/>
              </a:rPr>
              <a:t> протеина</a:t>
            </a:r>
            <a:endParaRPr lang="en-US" altLang="sr-Latn-RS" sz="240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09600" indent="-609600" eaLnBrk="1" hangingPunct="1">
              <a:buFont typeface="Wingdings 2" panose="05020102010507070707" pitchFamily="18" charset="2"/>
              <a:buNone/>
            </a:pPr>
            <a:r>
              <a:rPr lang="en-US" altLang="sr-Latn-RS" sz="2400" b="1" smtClean="0">
                <a:latin typeface="Arial" panose="020B0604020202020204" pitchFamily="34" charset="0"/>
                <a:cs typeface="Arial" panose="020B0604020202020204" pitchFamily="34" charset="0"/>
              </a:rPr>
              <a:t>2. </a:t>
            </a:r>
            <a:r>
              <a:rPr lang="sr-Latn-CS" altLang="sr-Latn-RS" sz="240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прекид</a:t>
            </a:r>
            <a:r>
              <a:rPr lang="sr-Latn-CS" altLang="sr-Latn-RS" sz="2400" smtClean="0">
                <a:latin typeface="Arial" panose="020B0604020202020204" pitchFamily="34" charset="0"/>
                <a:cs typeface="Arial" panose="020B0604020202020204" pitchFamily="34" charset="0"/>
              </a:rPr>
              <a:t> синтезе протеина</a:t>
            </a:r>
            <a:endParaRPr lang="en-US" altLang="sr-Latn-RS" sz="240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09600" indent="-609600" eaLnBrk="1" hangingPunct="1">
              <a:buFont typeface="Wingdings 2" panose="05020102010507070707" pitchFamily="18" charset="2"/>
              <a:buNone/>
            </a:pPr>
            <a:r>
              <a:rPr lang="en-US" altLang="sr-Latn-RS" sz="2400" b="1" smtClean="0">
                <a:latin typeface="Arial" panose="020B0604020202020204" pitchFamily="34" charset="0"/>
                <a:cs typeface="Arial" panose="020B0604020202020204" pitchFamily="34" charset="0"/>
              </a:rPr>
              <a:t>3. </a:t>
            </a:r>
            <a:r>
              <a:rPr lang="sr-Latn-CS" altLang="sr-Latn-RS" sz="2400" smtClean="0">
                <a:latin typeface="Arial" panose="020B0604020202020204" pitchFamily="34" charset="0"/>
                <a:cs typeface="Arial" panose="020B0604020202020204" pitchFamily="34" charset="0"/>
              </a:rPr>
              <a:t>синтеза </a:t>
            </a:r>
            <a:r>
              <a:rPr lang="sr-Latn-CS" altLang="sr-Latn-RS" sz="240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неактивног</a:t>
            </a:r>
            <a:r>
              <a:rPr lang="sr-Latn-CS" altLang="sr-Latn-RS" sz="2400" smtClean="0">
                <a:latin typeface="Arial" panose="020B0604020202020204" pitchFamily="34" charset="0"/>
                <a:cs typeface="Arial" panose="020B0604020202020204" pitchFamily="34" charset="0"/>
              </a:rPr>
              <a:t> протеина</a:t>
            </a:r>
            <a:endParaRPr lang="en-US" altLang="sr-Latn-RS" sz="240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09600" indent="-609600" eaLnBrk="1" hangingPunct="1">
              <a:buFont typeface="Wingdings 2" panose="05020102010507070707" pitchFamily="18" charset="2"/>
              <a:buNone/>
            </a:pPr>
            <a:r>
              <a:rPr lang="en-US" altLang="sr-Latn-RS" sz="2400" b="1" smtClean="0">
                <a:latin typeface="Arial" panose="020B0604020202020204" pitchFamily="34" charset="0"/>
                <a:cs typeface="Arial" panose="020B0604020202020204" pitchFamily="34" charset="0"/>
              </a:rPr>
              <a:t>4. </a:t>
            </a:r>
            <a:r>
              <a:rPr lang="sr-Latn-CS" altLang="sr-Latn-RS" sz="240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без ефекта</a:t>
            </a:r>
            <a:endParaRPr lang="en-US" altLang="sr-Latn-RS" sz="2400" smtClean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09600" indent="-609600" eaLnBrk="1" hangingPunct="1">
              <a:buFont typeface="Wingdings" panose="05000000000000000000" pitchFamily="2" charset="2"/>
              <a:buNone/>
            </a:pPr>
            <a:endParaRPr lang="en-US" altLang="sr-Latn-RS" sz="240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41930"/>
    </mc:Choice>
    <mc:Fallback>
      <p:transition spd="slow" advTm="41930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323850" y="476250"/>
            <a:ext cx="8229600" cy="1139825"/>
          </a:xfrm>
        </p:spPr>
        <p:txBody>
          <a:bodyPr/>
          <a:lstStyle/>
          <a:p>
            <a:pPr marL="484188" eaLnBrk="1" hangingPunct="1"/>
            <a:r>
              <a:rPr lang="sr-Cyrl-CS" altLang="sr-Latn-RS" sz="3200" b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Динамичке мутације </a:t>
            </a:r>
            <a:endParaRPr lang="en-US" altLang="sr-Latn-RS" sz="3200" b="1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459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2276475"/>
            <a:ext cx="8686800" cy="3527425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altLang="sr-Latn-R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- </a:t>
            </a:r>
            <a:r>
              <a:rPr lang="sr-Latn-CS" altLang="sr-Latn-R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Вишеструко умножавање динуклеотида и тринуклеотида</a:t>
            </a:r>
            <a:endParaRPr lang="sr-Cyrl-CS" altLang="sr-Latn-RS" sz="2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sr-Cyrl-CS" altLang="sr-Latn-R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sr-Latn-CS" altLang="sr-Latn-RS" sz="22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Тринуклеотидни поновци</a:t>
            </a:r>
            <a:r>
              <a:rPr lang="sr-Latn-CS" altLang="sr-Latn-RS" sz="2200" dirty="0" smtClean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endParaRPr lang="hr-HR" altLang="sr-Latn-RS" sz="2200" dirty="0" smtClean="0">
              <a:solidFill>
                <a:srgbClr val="FFFF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altLang="sr-Latn-R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- </a:t>
            </a:r>
            <a:r>
              <a:rPr lang="hr-HR" altLang="sr-Latn-R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Обољења настају експанзијом броја поновака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altLang="sr-Latn-R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- </a:t>
            </a:r>
            <a:r>
              <a:rPr lang="hr-HR" altLang="sr-Latn-R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Број поновака може да се мења кроз генерације </a:t>
            </a:r>
            <a:endParaRPr lang="hr-HR" altLang="sr-Latn-RS" sz="22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sr-Cyrl-CS" altLang="sr-Latn-RS" sz="2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sr-Cyrl-CS" altLang="sr-Latn-RS" sz="2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Најчешће се умножавају: </a:t>
            </a:r>
            <a:r>
              <a:rPr lang="hr-HR" altLang="sr-Latn-RS" sz="22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CAG, GAA, CGG, </a:t>
            </a:r>
            <a:r>
              <a:rPr lang="sr-Latn-RS" altLang="sr-Latn-RS" sz="22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CTG</a:t>
            </a:r>
            <a:endParaRPr lang="sr-Cyrl-CS" altLang="sr-Latn-RS" sz="2200" b="1" dirty="0" smtClean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sr-Cyrl-CS" altLang="sr-Latn-RS" sz="22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107201"/>
    </mc:Choice>
    <mc:Fallback>
      <p:transition spd="slow" advTm="107201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Rectangle 2"/>
          <p:cNvSpPr>
            <a:spLocks noGrp="1" noChangeArrowheads="1"/>
          </p:cNvSpPr>
          <p:nvPr>
            <p:ph type="title"/>
          </p:nvPr>
        </p:nvSpPr>
        <p:spPr>
          <a:xfrm>
            <a:off x="250825" y="404813"/>
            <a:ext cx="8302625" cy="3311525"/>
          </a:xfrm>
        </p:spPr>
        <p:txBody>
          <a:bodyPr>
            <a:normAutofit fontScale="90000"/>
          </a:bodyPr>
          <a:lstStyle/>
          <a:p>
            <a:pPr marL="484632" eaLnBrk="1" fontAlgn="auto" hangingPunct="1">
              <a:spcAft>
                <a:spcPts val="0"/>
              </a:spcAft>
              <a:defRPr/>
            </a:pPr>
            <a:r>
              <a:rPr lang="sr-Cyrl-CS" sz="2400" b="1" dirty="0" smtClean="0">
                <a:solidFill>
                  <a:schemeClr val="tx1"/>
                </a:solidFill>
                <a:latin typeface="Arial" charset="0"/>
              </a:rPr>
              <a:t/>
            </a:r>
            <a:br>
              <a:rPr lang="sr-Cyrl-CS" sz="2400" b="1" dirty="0" smtClean="0">
                <a:solidFill>
                  <a:schemeClr val="tx1"/>
                </a:solidFill>
                <a:latin typeface="Arial" charset="0"/>
              </a:rPr>
            </a:br>
            <a:r>
              <a:rPr lang="sr-Cyrl-CS" sz="2400" b="1" dirty="0" smtClean="0">
                <a:solidFill>
                  <a:schemeClr val="tx1"/>
                </a:solidFill>
                <a:latin typeface="Arial" charset="0"/>
              </a:rPr>
              <a:t>Примери болести насталих као последица динамичких мутација:</a:t>
            </a:r>
            <a:br>
              <a:rPr lang="sr-Cyrl-CS" sz="2400" b="1" dirty="0" smtClean="0">
                <a:solidFill>
                  <a:schemeClr val="tx1"/>
                </a:solidFill>
                <a:latin typeface="Arial" charset="0"/>
              </a:rPr>
            </a:br>
            <a:r>
              <a:rPr lang="sr-Cyrl-CS" sz="2400" b="1" dirty="0" smtClean="0">
                <a:solidFill>
                  <a:schemeClr val="tx1"/>
                </a:solidFill>
                <a:latin typeface="Arial" charset="0"/>
              </a:rPr>
              <a:t/>
            </a:r>
            <a:br>
              <a:rPr lang="sr-Cyrl-CS" sz="2400" b="1" dirty="0" smtClean="0">
                <a:solidFill>
                  <a:schemeClr val="tx1"/>
                </a:solidFill>
                <a:latin typeface="Arial" charset="0"/>
              </a:rPr>
            </a:br>
            <a:r>
              <a:rPr lang="sr-Cyrl-CS" sz="2400" b="1" dirty="0" smtClean="0">
                <a:solidFill>
                  <a:schemeClr val="tx1"/>
                </a:solidFill>
                <a:latin typeface="Arial" charset="0"/>
              </a:rPr>
              <a:t>1</a:t>
            </a:r>
            <a:r>
              <a:rPr lang="sr-Cyrl-CS" sz="2400" b="1" dirty="0">
                <a:solidFill>
                  <a:schemeClr val="tx1"/>
                </a:solidFill>
                <a:latin typeface="Arial" charset="0"/>
              </a:rPr>
              <a:t>. </a:t>
            </a:r>
            <a:r>
              <a:rPr lang="sr-Cyrl-CS" sz="2400" b="1" dirty="0">
                <a:solidFill>
                  <a:srgbClr val="C00000"/>
                </a:solidFill>
                <a:latin typeface="Arial" charset="0"/>
              </a:rPr>
              <a:t>Хантингтонова болест </a:t>
            </a:r>
            <a:r>
              <a:rPr lang="sr-Cyrl-CS" sz="2400" b="1" dirty="0">
                <a:solidFill>
                  <a:schemeClr val="tx1"/>
                </a:solidFill>
                <a:latin typeface="Arial" charset="0"/>
              </a:rPr>
              <a:t>– </a:t>
            </a:r>
            <a:r>
              <a:rPr lang="sr-Cyrl-CS" sz="2400" dirty="0">
                <a:solidFill>
                  <a:schemeClr val="tx1"/>
                </a:solidFill>
                <a:latin typeface="Arial" charset="0"/>
              </a:rPr>
              <a:t>експанзија</a:t>
            </a:r>
            <a:r>
              <a:rPr lang="sr-Cyrl-CS" sz="2400" b="1" dirty="0">
                <a:solidFill>
                  <a:schemeClr val="tx1"/>
                </a:solidFill>
                <a:latin typeface="Arial" charset="0"/>
              </a:rPr>
              <a:t> </a:t>
            </a:r>
            <a:r>
              <a:rPr lang="sr-Latn-RS" sz="2400" b="1" dirty="0" smtClean="0">
                <a:solidFill>
                  <a:srgbClr val="C00000"/>
                </a:solidFill>
                <a:latin typeface="Arial" charset="0"/>
              </a:rPr>
              <a:t>CAG</a:t>
            </a:r>
            <a:r>
              <a:rPr lang="sr-Cyrl-CS" sz="2400" b="1" dirty="0" smtClean="0">
                <a:solidFill>
                  <a:schemeClr val="tx1"/>
                </a:solidFill>
                <a:latin typeface="Arial" charset="0"/>
              </a:rPr>
              <a:t> </a:t>
            </a:r>
            <a:r>
              <a:rPr lang="sr-Cyrl-CS" sz="2400" dirty="0">
                <a:solidFill>
                  <a:schemeClr val="tx1"/>
                </a:solidFill>
                <a:latin typeface="Arial" charset="0"/>
              </a:rPr>
              <a:t>поновака</a:t>
            </a:r>
            <a:br>
              <a:rPr lang="sr-Cyrl-CS" sz="2400" dirty="0">
                <a:solidFill>
                  <a:schemeClr val="tx1"/>
                </a:solidFill>
                <a:latin typeface="Arial" charset="0"/>
              </a:rPr>
            </a:br>
            <a:r>
              <a:rPr lang="sr-Cyrl-CS" sz="2400" dirty="0">
                <a:solidFill>
                  <a:schemeClr val="tx1"/>
                </a:solidFill>
                <a:latin typeface="Arial" charset="0"/>
              </a:rPr>
              <a:t>- </a:t>
            </a:r>
            <a:r>
              <a:rPr lang="sr-Cyrl-CS" sz="2400" dirty="0" smtClean="0">
                <a:solidFill>
                  <a:schemeClr val="tx1"/>
                </a:solidFill>
                <a:latin typeface="Arial" charset="0"/>
              </a:rPr>
              <a:t>болести </a:t>
            </a:r>
            <a:r>
              <a:rPr lang="sr-Cyrl-CS" sz="2400" dirty="0">
                <a:solidFill>
                  <a:schemeClr val="tx1"/>
                </a:solidFill>
                <a:latin typeface="Arial" charset="0"/>
              </a:rPr>
              <a:t>средњег животног доба</a:t>
            </a:r>
            <a:br>
              <a:rPr lang="sr-Cyrl-CS" sz="2400" dirty="0">
                <a:solidFill>
                  <a:schemeClr val="tx1"/>
                </a:solidFill>
                <a:latin typeface="Arial" charset="0"/>
              </a:rPr>
            </a:br>
            <a:r>
              <a:rPr lang="sr-Cyrl-CS" sz="2400" dirty="0">
                <a:solidFill>
                  <a:schemeClr val="tx1"/>
                </a:solidFill>
                <a:latin typeface="Arial" charset="0"/>
              </a:rPr>
              <a:t>- </a:t>
            </a:r>
            <a:r>
              <a:rPr lang="sr-Cyrl-CS" sz="2400" dirty="0" smtClean="0">
                <a:solidFill>
                  <a:schemeClr val="tx1"/>
                </a:solidFill>
                <a:latin typeface="Arial" charset="0"/>
              </a:rPr>
              <a:t>са </a:t>
            </a:r>
            <a:r>
              <a:rPr lang="sr-Cyrl-CS" sz="2400" dirty="0">
                <a:solidFill>
                  <a:schemeClr val="tx1"/>
                </a:solidFill>
                <a:latin typeface="Arial" charset="0"/>
              </a:rPr>
              <a:t>повећањем броја поновака болест се испољава све раније и у све тежој форми</a:t>
            </a:r>
            <a:r>
              <a:rPr lang="en-US" sz="2400" b="1" dirty="0">
                <a:solidFill>
                  <a:schemeClr val="tx1"/>
                </a:solidFill>
                <a:latin typeface="Arial" charset="0"/>
              </a:rPr>
              <a:t/>
            </a:r>
            <a:br>
              <a:rPr lang="en-US" sz="2400" b="1" dirty="0">
                <a:solidFill>
                  <a:schemeClr val="tx1"/>
                </a:solidFill>
                <a:latin typeface="Arial" charset="0"/>
              </a:rPr>
            </a:br>
            <a:r>
              <a:rPr lang="sr-Cyrl-CS" sz="2400" b="1" dirty="0">
                <a:solidFill>
                  <a:schemeClr val="tx1"/>
                </a:solidFill>
                <a:latin typeface="Arial" charset="0"/>
              </a:rPr>
              <a:t/>
            </a:r>
            <a:br>
              <a:rPr lang="sr-Cyrl-CS" sz="2400" b="1" dirty="0">
                <a:solidFill>
                  <a:schemeClr val="tx1"/>
                </a:solidFill>
                <a:latin typeface="Arial" charset="0"/>
              </a:rPr>
            </a:br>
            <a:r>
              <a:rPr lang="sr-Cyrl-CS" sz="2400" b="1" dirty="0">
                <a:solidFill>
                  <a:schemeClr val="tx1"/>
                </a:solidFill>
                <a:latin typeface="Arial" charset="0"/>
              </a:rPr>
              <a:t>2. </a:t>
            </a:r>
            <a:r>
              <a:rPr lang="sr-Cyrl-CS" sz="2400" b="1" dirty="0">
                <a:solidFill>
                  <a:srgbClr val="C00000"/>
                </a:solidFill>
                <a:latin typeface="Arial" charset="0"/>
              </a:rPr>
              <a:t>Фрагилни Х синдром </a:t>
            </a:r>
            <a:r>
              <a:rPr lang="sr-Cyrl-CS" sz="2400" dirty="0">
                <a:solidFill>
                  <a:schemeClr val="tx1"/>
                </a:solidFill>
                <a:latin typeface="Arial" charset="0"/>
              </a:rPr>
              <a:t>(</a:t>
            </a:r>
            <a:r>
              <a:rPr lang="sr-Cyrl-CS" sz="2400" i="1" dirty="0">
                <a:solidFill>
                  <a:schemeClr val="tx1"/>
                </a:solidFill>
                <a:latin typeface="Arial" charset="0"/>
              </a:rPr>
              <a:t>Мартин Белов синдром</a:t>
            </a:r>
            <a:r>
              <a:rPr lang="sr-Cyrl-CS" sz="2400" dirty="0">
                <a:solidFill>
                  <a:schemeClr val="tx1"/>
                </a:solidFill>
                <a:latin typeface="Arial" charset="0"/>
              </a:rPr>
              <a:t>)-експанзија</a:t>
            </a:r>
            <a:r>
              <a:rPr lang="sr-Cyrl-CS" sz="2400" b="1" dirty="0">
                <a:solidFill>
                  <a:schemeClr val="tx1"/>
                </a:solidFill>
                <a:latin typeface="Arial" charset="0"/>
              </a:rPr>
              <a:t> </a:t>
            </a:r>
            <a:r>
              <a:rPr lang="sr-Latn-RS" sz="2400" b="1" dirty="0" smtClean="0">
                <a:solidFill>
                  <a:srgbClr val="C00000"/>
                </a:solidFill>
                <a:latin typeface="Arial" charset="0"/>
              </a:rPr>
              <a:t>CGG</a:t>
            </a:r>
            <a:r>
              <a:rPr lang="sr-Cyrl-CS" sz="2400" b="1" dirty="0" smtClean="0">
                <a:solidFill>
                  <a:srgbClr val="C00000"/>
                </a:solidFill>
                <a:latin typeface="Arial" charset="0"/>
              </a:rPr>
              <a:t> </a:t>
            </a:r>
            <a:r>
              <a:rPr lang="sr-Cyrl-CS" sz="2400" dirty="0">
                <a:solidFill>
                  <a:schemeClr val="tx1"/>
                </a:solidFill>
                <a:latin typeface="Arial" charset="0"/>
              </a:rPr>
              <a:t>поновака</a:t>
            </a:r>
            <a:endParaRPr lang="en-US" sz="2400" dirty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0483" name="Rectangle 3"/>
          <p:cNvSpPr>
            <a:spLocks noGrp="1" noChangeArrowheads="1"/>
          </p:cNvSpPr>
          <p:nvPr>
            <p:ph idx="1"/>
          </p:nvPr>
        </p:nvSpPr>
        <p:spPr>
          <a:xfrm>
            <a:off x="539750" y="3933825"/>
            <a:ext cx="8013700" cy="2692400"/>
          </a:xfrm>
        </p:spPr>
        <p:txBody>
          <a:bodyPr/>
          <a:lstStyle/>
          <a:p>
            <a:pPr marL="495300" indent="-495300" eaLnBrk="1" hangingPunct="1">
              <a:buFont typeface="Wingdings" panose="05000000000000000000" pitchFamily="2" charset="2"/>
              <a:buNone/>
            </a:pPr>
            <a:r>
              <a:rPr lang="sr-Cyrl-CS" altLang="sr-Latn-RS" sz="2200" smtClean="0">
                <a:latin typeface="Arial" panose="020B0604020202020204" pitchFamily="34" charset="0"/>
                <a:cs typeface="Arial" panose="020B0604020202020204" pitchFamily="34" charset="0"/>
              </a:rPr>
              <a:t>- нормалне особе 1-50 поновака</a:t>
            </a:r>
          </a:p>
          <a:p>
            <a:pPr marL="495300" indent="-495300" eaLnBrk="1" hangingPunct="1">
              <a:buFont typeface="Wingdings" panose="05000000000000000000" pitchFamily="2" charset="2"/>
              <a:buNone/>
            </a:pPr>
            <a:r>
              <a:rPr lang="sr-Cyrl-CS" altLang="sr-Latn-RS" sz="2200" smtClean="0">
                <a:latin typeface="Arial" panose="020B0604020202020204" pitchFamily="34" charset="0"/>
                <a:cs typeface="Arial" panose="020B0604020202020204" pitchFamily="34" charset="0"/>
              </a:rPr>
              <a:t>- премутација (нема промене у фенотипу) 5</a:t>
            </a:r>
            <a:r>
              <a:rPr lang="en-US" altLang="sr-Latn-RS" sz="2200" smtClean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sr-Cyrl-CS" altLang="sr-Latn-RS" sz="2200" smtClean="0">
                <a:latin typeface="Arial" panose="020B0604020202020204" pitchFamily="34" charset="0"/>
                <a:cs typeface="Arial" panose="020B0604020202020204" pitchFamily="34" charset="0"/>
              </a:rPr>
              <a:t>-220 поновака </a:t>
            </a:r>
          </a:p>
          <a:p>
            <a:pPr marL="495300" indent="-495300" eaLnBrk="1" hangingPunct="1">
              <a:buFont typeface="Wingdings" panose="05000000000000000000" pitchFamily="2" charset="2"/>
              <a:buNone/>
            </a:pPr>
            <a:r>
              <a:rPr lang="sr-Cyrl-CS" altLang="sr-Latn-RS" sz="2200" smtClean="0">
                <a:latin typeface="Arial" panose="020B0604020202020204" pitchFamily="34" charset="0"/>
                <a:cs typeface="Arial" panose="020B0604020202020204" pitchFamily="34" charset="0"/>
              </a:rPr>
              <a:t>- болесне особе (пуна мутација) више стотина или више хиљада поновака</a:t>
            </a:r>
          </a:p>
          <a:p>
            <a:pPr marL="495300" indent="-495300" eaLnBrk="1" hangingPunct="1">
              <a:buFont typeface="Wingdings" panose="05000000000000000000" pitchFamily="2" charset="2"/>
              <a:buNone/>
            </a:pPr>
            <a:endParaRPr lang="en-US" altLang="sr-Latn-RS" sz="220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95540"/>
    </mc:Choice>
    <mc:Fallback>
      <p:transition spd="slow" advTm="95540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mutacije fra X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27088" y="1916113"/>
            <a:ext cx="7696200" cy="312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73150"/>
    </mc:Choice>
    <mc:Fallback>
      <p:transition spd="slow" advTm="73150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0"/>
            <a:ext cx="8229600" cy="1143000"/>
          </a:xfrm>
        </p:spPr>
        <p:txBody>
          <a:bodyPr/>
          <a:lstStyle/>
          <a:p>
            <a:pPr eaLnBrk="1" hangingPunct="1"/>
            <a:r>
              <a:rPr lang="sr-Cyrl-CS" altLang="sr-Latn-RS" sz="4500" smtClean="0">
                <a:solidFill>
                  <a:schemeClr val="tx1"/>
                </a:solidFill>
                <a:latin typeface="Arial" panose="020B0604020202020204" pitchFamily="34" charset="0"/>
              </a:rPr>
              <a:t>Механизам поправке мутације</a:t>
            </a:r>
            <a:endParaRPr lang="en-US" altLang="sr-Latn-RS" sz="4500" smtClean="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37891" name="Rectangle 6"/>
          <p:cNvSpPr>
            <a:spLocks noGrp="1" noChangeArrowheads="1"/>
          </p:cNvSpPr>
          <p:nvPr>
            <p:ph sz="half" idx="1"/>
          </p:nvPr>
        </p:nvSpPr>
        <p:spPr>
          <a:xfrm>
            <a:off x="323850" y="2133600"/>
            <a:ext cx="5219700" cy="2952750"/>
          </a:xfrm>
        </p:spPr>
        <p:txBody>
          <a:bodyPr/>
          <a:lstStyle/>
          <a:p>
            <a:pPr marL="533400" indent="-533400" eaLnBrk="1" hangingPunct="1">
              <a:buFont typeface="Wingdings" panose="05000000000000000000" pitchFamily="2" charset="2"/>
              <a:buNone/>
            </a:pPr>
            <a:r>
              <a:rPr lang="sr-Cyrl-CS" altLang="sr-Latn-RS" sz="3200" b="1" smtClean="0">
                <a:solidFill>
                  <a:srgbClr val="FF0066"/>
                </a:solidFill>
                <a:latin typeface="Arial" panose="020B0604020202020204" pitchFamily="34" charset="0"/>
              </a:rPr>
              <a:t>А)  Пререпликативна репарација:</a:t>
            </a:r>
            <a:endParaRPr lang="sr-Latn-CS" altLang="sr-Latn-RS" sz="3200" b="1" smtClean="0">
              <a:solidFill>
                <a:srgbClr val="FF0066"/>
              </a:solidFill>
              <a:latin typeface="Arial" panose="020B0604020202020204" pitchFamily="34" charset="0"/>
            </a:endParaRPr>
          </a:p>
          <a:p>
            <a:pPr marL="533400" indent="-533400" eaLnBrk="1" hangingPunct="1">
              <a:buFont typeface="Wingdings" panose="05000000000000000000" pitchFamily="2" charset="2"/>
              <a:buNone/>
            </a:pPr>
            <a:endParaRPr lang="sr-Latn-CS" altLang="sr-Latn-RS" sz="3200" b="1" smtClean="0">
              <a:solidFill>
                <a:srgbClr val="FF0066"/>
              </a:solidFill>
              <a:latin typeface="Arial" panose="020B0604020202020204" pitchFamily="34" charset="0"/>
            </a:endParaRPr>
          </a:p>
          <a:p>
            <a:pPr marL="533400" indent="-533400" eaLnBrk="1" hangingPunct="1">
              <a:buFontTx/>
              <a:buNone/>
            </a:pPr>
            <a:r>
              <a:rPr lang="sr-Cyrl-CS" altLang="sr-Latn-RS" sz="2400" b="1" smtClean="0">
                <a:solidFill>
                  <a:srgbClr val="0000FF"/>
                </a:solidFill>
                <a:latin typeface="Arial" panose="020B0604020202020204" pitchFamily="34" charset="0"/>
              </a:rPr>
              <a:t>1.  Фотореактивација –</a:t>
            </a:r>
          </a:p>
          <a:p>
            <a:pPr marL="533400" indent="-533400" eaLnBrk="1" hangingPunct="1">
              <a:buFontTx/>
              <a:buNone/>
            </a:pPr>
            <a:r>
              <a:rPr lang="sr-Cyrl-CS" altLang="sr-Latn-RS" sz="2400" b="1" smtClean="0">
                <a:solidFill>
                  <a:srgbClr val="0000FF"/>
                </a:solidFill>
                <a:latin typeface="Arial" panose="020B0604020202020204" pitchFamily="34" charset="0"/>
              </a:rPr>
              <a:t>      </a:t>
            </a:r>
            <a:r>
              <a:rPr lang="sr-Cyrl-CS" altLang="sr-Latn-RS" smtClean="0"/>
              <a:t>фотолијаза</a:t>
            </a:r>
            <a:endParaRPr lang="sr-Cyrl-CS" altLang="sr-Latn-RS" sz="2400" b="1" smtClean="0">
              <a:solidFill>
                <a:srgbClr val="0000FF"/>
              </a:solidFill>
              <a:latin typeface="Arial" panose="020B0604020202020204" pitchFamily="34" charset="0"/>
            </a:endParaRPr>
          </a:p>
          <a:p>
            <a:pPr marL="533400" indent="-533400" eaLnBrk="1" hangingPunct="1">
              <a:buFontTx/>
              <a:buNone/>
            </a:pPr>
            <a:endParaRPr lang="sr-Latn-CS" altLang="sr-Latn-RS" sz="1200" b="1" smtClean="0">
              <a:solidFill>
                <a:srgbClr val="0000FF"/>
              </a:solidFill>
              <a:latin typeface="Arial" panose="020B0604020202020204" pitchFamily="34" charset="0"/>
            </a:endParaRPr>
          </a:p>
          <a:p>
            <a:pPr marL="533400" indent="-533400" eaLnBrk="1" hangingPunct="1">
              <a:buFontTx/>
              <a:buNone/>
            </a:pPr>
            <a:endParaRPr lang="en-US" altLang="sr-Latn-RS" sz="2400" b="1" smtClean="0">
              <a:solidFill>
                <a:srgbClr val="0000FF"/>
              </a:solidFill>
              <a:latin typeface="Arial" panose="020B0604020202020204" pitchFamily="34" charset="0"/>
            </a:endParaRPr>
          </a:p>
        </p:txBody>
      </p:sp>
      <p:pic>
        <p:nvPicPr>
          <p:cNvPr id="37892" name="Picture 5" descr="Photolyase%20Mechanism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795963" y="1314450"/>
            <a:ext cx="2900362" cy="554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4997943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151669"/>
    </mc:Choice>
    <mc:Fallback>
      <p:transition spd="slow" advTm="151669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altLang="sr-Latn-RS" smtClean="0"/>
              <a:t> </a:t>
            </a:r>
            <a:endParaRPr lang="en-US" altLang="sr-Latn-RS" smtClean="0"/>
          </a:p>
        </p:txBody>
      </p:sp>
      <p:pic>
        <p:nvPicPr>
          <p:cNvPr id="38915" name="Picture 23" descr="errorp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211638" y="1557338"/>
            <a:ext cx="4679950" cy="5041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8916" name="Rectangle 5"/>
          <p:cNvSpPr>
            <a:spLocks noChangeArrowheads="1"/>
          </p:cNvSpPr>
          <p:nvPr/>
        </p:nvSpPr>
        <p:spPr bwMode="auto">
          <a:xfrm>
            <a:off x="0" y="620713"/>
            <a:ext cx="6985000" cy="1373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buFontTx/>
              <a:buAutoNum type="arabicPeriod" startAt="2"/>
            </a:pPr>
            <a:r>
              <a:rPr lang="sr-Cyrl-CS" altLang="sr-Latn-RS" sz="2800" b="1">
                <a:solidFill>
                  <a:srgbClr val="0000FF"/>
                </a:solidFill>
              </a:rPr>
              <a:t> репарација путем ресинтезе - </a:t>
            </a:r>
          </a:p>
          <a:p>
            <a:pPr eaLnBrk="1" hangingPunct="1"/>
            <a:r>
              <a:rPr lang="sr-Cyrl-CS" altLang="sr-Latn-RS" sz="2800"/>
              <a:t>      (ексцизиона репарација) -</a:t>
            </a:r>
          </a:p>
          <a:p>
            <a:pPr eaLnBrk="1" hangingPunct="1"/>
            <a:r>
              <a:rPr lang="sr-Cyrl-CS" altLang="sr-Latn-RS" sz="2800"/>
              <a:t>     </a:t>
            </a:r>
            <a:r>
              <a:rPr lang="sr-Latn-CS" altLang="sr-Latn-RS" sz="2800"/>
              <a:t> </a:t>
            </a:r>
            <a:r>
              <a:rPr lang="sr-Latn-CS" altLang="sr-Latn-RS" sz="2800" b="1" i="1"/>
              <a:t>uvr</a:t>
            </a:r>
            <a:r>
              <a:rPr lang="sr-Latn-CS" altLang="sr-Latn-RS" sz="2800"/>
              <a:t>-</a:t>
            </a:r>
            <a:r>
              <a:rPr lang="sr-Cyrl-CS" altLang="sr-Latn-RS" sz="2800"/>
              <a:t>ген (ендонуклеаза)</a:t>
            </a:r>
            <a:endParaRPr lang="en-US" altLang="sr-Latn-RS" sz="2800"/>
          </a:p>
        </p:txBody>
      </p:sp>
    </p:spTree>
    <p:extLst>
      <p:ext uri="{BB962C8B-B14F-4D97-AF65-F5344CB8AC3E}">
        <p14:creationId xmlns:p14="http://schemas.microsoft.com/office/powerpoint/2010/main" xmlns="" val="30106133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115304"/>
    </mc:Choice>
    <mc:Fallback>
      <p:transition spd="slow" advTm="115304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0"/>
            <a:ext cx="8229600" cy="1143000"/>
          </a:xfrm>
        </p:spPr>
        <p:txBody>
          <a:bodyPr/>
          <a:lstStyle/>
          <a:p>
            <a:pPr eaLnBrk="1" hangingPunct="1"/>
            <a:r>
              <a:rPr lang="sr-Cyrl-CS" altLang="sr-Latn-RS" sz="3600" b="1" smtClean="0">
                <a:solidFill>
                  <a:srgbClr val="FF0066"/>
                </a:solidFill>
                <a:latin typeface="Arial" panose="020B0604020202020204" pitchFamily="34" charset="0"/>
              </a:rPr>
              <a:t>Б) Пострепликативна репарација</a:t>
            </a:r>
            <a:endParaRPr lang="en-US" altLang="sr-Latn-RS" sz="3600" b="1" smtClean="0">
              <a:solidFill>
                <a:srgbClr val="FF0066"/>
              </a:solidFill>
              <a:latin typeface="Arial" panose="020B0604020202020204" pitchFamily="34" charset="0"/>
            </a:endParaRPr>
          </a:p>
        </p:txBody>
      </p:sp>
      <p:sp>
        <p:nvSpPr>
          <p:cNvPr id="39939" name="Rectangle 7"/>
          <p:cNvSpPr>
            <a:spLocks noGrp="1" noChangeArrowheads="1"/>
          </p:cNvSpPr>
          <p:nvPr>
            <p:ph sz="half" idx="1"/>
          </p:nvPr>
        </p:nvSpPr>
        <p:spPr>
          <a:xfrm>
            <a:off x="468313" y="1412875"/>
            <a:ext cx="4037012" cy="3887788"/>
          </a:xfrm>
        </p:spPr>
        <p:txBody>
          <a:bodyPr/>
          <a:lstStyle/>
          <a:p>
            <a:pPr eaLnBrk="1" hangingPunct="1"/>
            <a:r>
              <a:rPr lang="sr-Cyrl-CS" altLang="sr-Latn-RS" sz="2800" smtClean="0">
                <a:latin typeface="Arial" panose="020B0604020202020204" pitchFamily="34" charset="0"/>
              </a:rPr>
              <a:t>У новосинтетисаном ланцу настаје </a:t>
            </a:r>
            <a:r>
              <a:rPr lang="sr-Latn-CS" altLang="sr-Latn-RS" sz="2800" smtClean="0">
                <a:latin typeface="Arial" panose="020B0604020202020204" pitchFamily="34" charset="0"/>
              </a:rPr>
              <a:t> </a:t>
            </a:r>
            <a:r>
              <a:rPr lang="sr-Latn-CS" altLang="sr-Latn-RS" sz="2800" b="1" smtClean="0">
                <a:solidFill>
                  <a:srgbClr val="0000FF"/>
                </a:solidFill>
                <a:latin typeface="Arial" panose="020B0604020202020204" pitchFamily="34" charset="0"/>
              </a:rPr>
              <a:t>gap</a:t>
            </a:r>
          </a:p>
          <a:p>
            <a:pPr eaLnBrk="1" hangingPunct="1">
              <a:buFont typeface="Wingdings" panose="05000000000000000000" pitchFamily="2" charset="2"/>
              <a:buNone/>
            </a:pPr>
            <a:endParaRPr lang="sr-Latn-CS" altLang="sr-Latn-RS" sz="2800" smtClean="0">
              <a:latin typeface="Arial" panose="020B0604020202020204" pitchFamily="34" charset="0"/>
            </a:endParaRPr>
          </a:p>
          <a:p>
            <a:pPr eaLnBrk="1" hangingPunct="1"/>
            <a:r>
              <a:rPr lang="sr-Cyrl-CS" altLang="sr-Latn-RS" sz="2800" smtClean="0">
                <a:latin typeface="Arial" panose="020B0604020202020204" pitchFamily="34" charset="0"/>
              </a:rPr>
              <a:t>Продукт </a:t>
            </a:r>
            <a:r>
              <a:rPr lang="sr-Latn-CS" altLang="sr-Latn-RS" sz="2800" smtClean="0">
                <a:latin typeface="Arial" panose="020B0604020202020204" pitchFamily="34" charset="0"/>
              </a:rPr>
              <a:t> </a:t>
            </a:r>
            <a:r>
              <a:rPr lang="sr-Latn-CS" altLang="sr-Latn-RS" sz="2800" b="1" i="1" smtClean="0">
                <a:solidFill>
                  <a:srgbClr val="0000FF"/>
                </a:solidFill>
                <a:latin typeface="Arial" panose="020B0604020202020204" pitchFamily="34" charset="0"/>
              </a:rPr>
              <a:t>rec A</a:t>
            </a:r>
            <a:r>
              <a:rPr lang="sr-Latn-CS" altLang="sr-Latn-RS" sz="2800" smtClean="0">
                <a:solidFill>
                  <a:srgbClr val="0000FF"/>
                </a:solidFill>
                <a:latin typeface="Arial" panose="020B0604020202020204" pitchFamily="34" charset="0"/>
              </a:rPr>
              <a:t> </a:t>
            </a:r>
            <a:r>
              <a:rPr lang="sr-Cyrl-CS" altLang="sr-Latn-RS" sz="2800" smtClean="0">
                <a:solidFill>
                  <a:srgbClr val="0000FF"/>
                </a:solidFill>
                <a:latin typeface="Arial" panose="020B0604020202020204" pitchFamily="34" charset="0"/>
              </a:rPr>
              <a:t>гена</a:t>
            </a:r>
            <a:r>
              <a:rPr lang="sr-Cyrl-CS" altLang="sr-Latn-RS" sz="2800" smtClean="0">
                <a:latin typeface="Arial" panose="020B0604020202020204" pitchFamily="34" charset="0"/>
              </a:rPr>
              <a:t> иницира рекомбинацију са наспрамним ланцем</a:t>
            </a:r>
            <a:r>
              <a:rPr lang="sr-Latn-CS" altLang="sr-Latn-RS" smtClean="0"/>
              <a:t>  </a:t>
            </a:r>
            <a:endParaRPr lang="en-US" altLang="sr-Latn-RS" smtClean="0"/>
          </a:p>
        </p:txBody>
      </p:sp>
      <p:pic>
        <p:nvPicPr>
          <p:cNvPr id="39940" name="Picture 5" descr="RecombinationRepair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651500" y="1412875"/>
            <a:ext cx="2887663" cy="3816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9941" name="Rectangle 2"/>
          <p:cNvSpPr>
            <a:spLocks noChangeArrowheads="1"/>
          </p:cNvSpPr>
          <p:nvPr/>
        </p:nvSpPr>
        <p:spPr bwMode="auto">
          <a:xfrm>
            <a:off x="611188" y="537368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rIns="0" bIns="0" anchor="b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sr-Cyrl-CS" altLang="sr-Latn-RS" sz="2400" b="1" u="sng"/>
              <a:t>Митотички кросинг-овер</a:t>
            </a:r>
            <a:r>
              <a:rPr lang="en-US" altLang="sr-Latn-RS" sz="2400" b="1" u="sng"/>
              <a:t> </a:t>
            </a:r>
            <a:r>
              <a:rPr lang="sr-Cyrl-CS" altLang="sr-Latn-RS" sz="2400" b="1" u="sng"/>
              <a:t>је пострепликативни репаративни механизам</a:t>
            </a:r>
            <a:endParaRPr lang="en-US" altLang="sr-Latn-RS" sz="2400" b="1" u="sng"/>
          </a:p>
        </p:txBody>
      </p:sp>
    </p:spTree>
    <p:extLst>
      <p:ext uri="{BB962C8B-B14F-4D97-AF65-F5344CB8AC3E}">
        <p14:creationId xmlns:p14="http://schemas.microsoft.com/office/powerpoint/2010/main" xmlns="" val="42109556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187290"/>
    </mc:Choice>
    <mc:Fallback>
      <p:transition spd="slow" advTm="18729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323850" y="549275"/>
            <a:ext cx="8229600" cy="1139825"/>
          </a:xfrm>
        </p:spPr>
        <p:txBody>
          <a:bodyPr/>
          <a:lstStyle/>
          <a:p>
            <a:pPr algn="ctr" eaLnBrk="1" hangingPunct="1"/>
            <a:r>
              <a:rPr lang="sr-Cyrl-CS" altLang="sr-Latn-RS" sz="3200" b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Генске мутације-трајне промене у структури гена</a:t>
            </a:r>
            <a:endParaRPr lang="en-US" altLang="sr-Latn-RS" sz="3200" b="1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147" name="Rectangle 4"/>
          <p:cNvSpPr>
            <a:spLocks noGrp="1" noChangeArrowheads="1"/>
          </p:cNvSpPr>
          <p:nvPr>
            <p:ph sz="half" idx="1"/>
          </p:nvPr>
        </p:nvSpPr>
        <p:spPr>
          <a:xfrm>
            <a:off x="457200" y="1844675"/>
            <a:ext cx="4038600" cy="4510088"/>
          </a:xfrm>
        </p:spPr>
        <p:txBody>
          <a:bodyPr/>
          <a:lstStyle/>
          <a:p>
            <a:pPr marL="447675" indent="-382588" eaLnBrk="1" hangingPunct="1">
              <a:buFont typeface="Wingdings 2" panose="05020102010507070707" pitchFamily="18" charset="2"/>
              <a:buChar char=""/>
            </a:pPr>
            <a:endParaRPr lang="sr-Cyrl-CS" altLang="sr-Latn-RS" sz="220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47675" indent="-382588" eaLnBrk="1" hangingPunct="1">
              <a:buFont typeface="Wingdings 2" panose="05020102010507070707" pitchFamily="18" charset="2"/>
              <a:buChar char=""/>
            </a:pPr>
            <a:endParaRPr lang="sr-Cyrl-CS" altLang="sr-Latn-RS" sz="220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47675" indent="-382588" eaLnBrk="1" hangingPunct="1">
              <a:buFont typeface="Wingdings 2" panose="05020102010507070707" pitchFamily="18" charset="2"/>
              <a:buChar char=""/>
            </a:pPr>
            <a:r>
              <a:rPr lang="en-US" altLang="sr-Latn-RS" sz="2200" smtClean="0">
                <a:latin typeface="Arial" panose="020B0604020202020204" pitchFamily="34" charset="0"/>
                <a:cs typeface="Arial" panose="020B0604020202020204" pitchFamily="34" charset="0"/>
              </a:rPr>
              <a:t>Мутације представљају и</a:t>
            </a:r>
            <a:r>
              <a:rPr lang="sr-Cyrl-CS" altLang="sr-Latn-RS" sz="2200" smtClean="0">
                <a:latin typeface="Arial" panose="020B0604020202020204" pitchFamily="34" charset="0"/>
                <a:cs typeface="Arial" panose="020B0604020202020204" pitchFamily="34" charset="0"/>
              </a:rPr>
              <a:t>звор нових облика гена-</a:t>
            </a:r>
            <a:r>
              <a:rPr lang="sr-Cyrl-CS" altLang="sr-Latn-RS" sz="220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алели</a:t>
            </a:r>
          </a:p>
          <a:p>
            <a:pPr marL="447675" indent="-382588" eaLnBrk="1" hangingPunct="1">
              <a:buFont typeface="Wingdings" panose="05000000000000000000" pitchFamily="2" charset="2"/>
              <a:buNone/>
            </a:pPr>
            <a:endParaRPr lang="sr-Cyrl-CS" altLang="sr-Latn-RS" sz="220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47675" indent="-382588" eaLnBrk="1" hangingPunct="1">
              <a:buFont typeface="Wingdings 2" panose="05020102010507070707" pitchFamily="18" charset="2"/>
              <a:buChar char=""/>
            </a:pPr>
            <a:r>
              <a:rPr lang="sr-Cyrl-CS" altLang="sr-Latn-RS" sz="2200" smtClean="0">
                <a:latin typeface="Arial" panose="020B0604020202020204" pitchFamily="34" charset="0"/>
                <a:cs typeface="Arial" panose="020B0604020202020204" pitchFamily="34" charset="0"/>
              </a:rPr>
              <a:t>Мутације гена се </a:t>
            </a:r>
            <a:r>
              <a:rPr lang="sr-Cyrl-CS" altLang="sr-Latn-RS" sz="220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не виде анализом хромозома</a:t>
            </a:r>
            <a:endParaRPr lang="en-US" altLang="sr-Latn-RS" sz="2200" smtClean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148" name="Rectangle 5"/>
          <p:cNvSpPr>
            <a:spLocks noGrp="1" noChangeArrowheads="1"/>
          </p:cNvSpPr>
          <p:nvPr>
            <p:ph sz="half" idx="2"/>
          </p:nvPr>
        </p:nvSpPr>
        <p:spPr>
          <a:xfrm>
            <a:off x="4648200" y="2565400"/>
            <a:ext cx="4038600" cy="3789363"/>
          </a:xfrm>
        </p:spPr>
        <p:txBody>
          <a:bodyPr/>
          <a:lstStyle/>
          <a:p>
            <a:pPr marL="447675" indent="-382588" eaLnBrk="1" hangingPunct="1">
              <a:buFont typeface="Wingdings 2" panose="05020102010507070707" pitchFamily="18" charset="2"/>
              <a:buChar char=""/>
            </a:pPr>
            <a:r>
              <a:rPr lang="sr-Cyrl-CS" altLang="sr-Latn-RS" sz="2200" smtClean="0">
                <a:latin typeface="Arial" panose="020B0604020202020204" pitchFamily="34" charset="0"/>
                <a:cs typeface="Arial" panose="020B0604020202020204" pitchFamily="34" charset="0"/>
              </a:rPr>
              <a:t>Имају </a:t>
            </a:r>
            <a:r>
              <a:rPr lang="sr-Cyrl-CS" altLang="sr-Latn-RS" sz="220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специфичан ефекат</a:t>
            </a:r>
          </a:p>
          <a:p>
            <a:pPr marL="447675" indent="-382588" eaLnBrk="1" hangingPunct="1">
              <a:buFont typeface="Wingdings 2" panose="05020102010507070707" pitchFamily="18" charset="2"/>
              <a:buChar char=""/>
            </a:pPr>
            <a:r>
              <a:rPr lang="sr-Cyrl-CS" altLang="sr-Latn-RS" sz="2200" smtClean="0">
                <a:latin typeface="Arial" panose="020B0604020202020204" pitchFamily="34" charset="0"/>
                <a:cs typeface="Arial" panose="020B0604020202020204" pitchFamily="34" charset="0"/>
              </a:rPr>
              <a:t>Могу да се </a:t>
            </a:r>
            <a:r>
              <a:rPr lang="sr-Cyrl-CS" altLang="sr-Latn-RS" sz="220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десе у било ком делу генома</a:t>
            </a:r>
          </a:p>
          <a:p>
            <a:pPr marL="447675" indent="-382588" eaLnBrk="1" hangingPunct="1">
              <a:buFont typeface="Wingdings 2" panose="05020102010507070707" pitchFamily="18" charset="2"/>
              <a:buChar char=""/>
            </a:pPr>
            <a:r>
              <a:rPr lang="sr-Cyrl-CS" altLang="sr-Latn-RS" sz="2200" smtClean="0">
                <a:latin typeface="Arial" panose="020B0604020202020204" pitchFamily="34" charset="0"/>
                <a:cs typeface="Arial" panose="020B0604020202020204" pitchFamily="34" charset="0"/>
              </a:rPr>
              <a:t>Најчешће су са </a:t>
            </a:r>
            <a:r>
              <a:rPr lang="sr-Cyrl-CS" altLang="sr-Latn-RS" sz="220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негативним ефектом</a:t>
            </a:r>
          </a:p>
          <a:p>
            <a:pPr marL="447675" indent="-382588" eaLnBrk="1" hangingPunct="1">
              <a:buFont typeface="Wingdings 2" panose="05020102010507070707" pitchFamily="18" charset="2"/>
              <a:buChar char=""/>
            </a:pPr>
            <a:r>
              <a:rPr lang="sr-Cyrl-CS" altLang="sr-Latn-RS" sz="2200" smtClean="0">
                <a:latin typeface="Arial" panose="020B0604020202020204" pitchFamily="34" charset="0"/>
                <a:cs typeface="Arial" panose="020B0604020202020204" pitchFamily="34" charset="0"/>
              </a:rPr>
              <a:t>Мали је број позитивних мутација</a:t>
            </a:r>
          </a:p>
          <a:p>
            <a:pPr marL="447675" indent="-382588" eaLnBrk="1" hangingPunct="1">
              <a:buFont typeface="Wingdings" panose="05000000000000000000" pitchFamily="2" charset="2"/>
              <a:buNone/>
            </a:pPr>
            <a:r>
              <a:rPr lang="sr-Cyrl-CS" altLang="sr-Latn-RS" sz="2200" smtClean="0">
                <a:latin typeface="Arial" panose="020B0604020202020204" pitchFamily="34" charset="0"/>
                <a:cs typeface="Arial" panose="020B0604020202020204" pitchFamily="34" charset="0"/>
              </a:rPr>
              <a:t>     (</a:t>
            </a:r>
            <a:r>
              <a:rPr lang="sr-Cyrl-CS" altLang="sr-Latn-RS" sz="220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фактор еволуције</a:t>
            </a:r>
            <a:r>
              <a:rPr lang="sr-Cyrl-CS" altLang="sr-Latn-RS" sz="2200" smtClean="0"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  <a:endParaRPr lang="en-US" altLang="sr-Latn-RS" sz="220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125840"/>
    </mc:Choice>
    <mc:Fallback>
      <p:transition spd="slow" advTm="125840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052513"/>
            <a:ext cx="8748713" cy="1008062"/>
          </a:xfrm>
        </p:spPr>
        <p:txBody>
          <a:bodyPr/>
          <a:lstStyle/>
          <a:p>
            <a:pPr marL="484188" eaLnBrk="1" hangingPunct="1"/>
            <a:r>
              <a:rPr lang="en-US" altLang="sr-Latn-RS" sz="3000" b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Болести које настају као последица п</a:t>
            </a:r>
            <a:r>
              <a:rPr lang="sr-Cyrl-CS" altLang="sr-Latn-RS" sz="3000" b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оремећаја репарације</a:t>
            </a:r>
            <a:r>
              <a:rPr lang="sr-Latn-CS" altLang="sr-Latn-RS" sz="3000" b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br>
              <a:rPr lang="sr-Latn-CS" altLang="sr-Latn-RS" sz="3000" b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altLang="sr-Latn-RS" sz="3000" b="1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603" name="Rectangle 3"/>
          <p:cNvSpPr>
            <a:spLocks noGrp="1" noChangeArrowheads="1"/>
          </p:cNvSpPr>
          <p:nvPr>
            <p:ph idx="1"/>
          </p:nvPr>
        </p:nvSpPr>
        <p:spPr>
          <a:xfrm>
            <a:off x="468313" y="1844675"/>
            <a:ext cx="8229600" cy="4389438"/>
          </a:xfrm>
        </p:spPr>
        <p:txBody>
          <a:bodyPr/>
          <a:lstStyle/>
          <a:p>
            <a:pPr marL="609600" indent="-609600" eaLnBrk="1" hangingPunct="1">
              <a:buFont typeface="Wingdings" panose="05000000000000000000" pitchFamily="2" charset="2"/>
              <a:buNone/>
            </a:pPr>
            <a:endParaRPr lang="sr-Latn-CS" altLang="sr-Latn-RS" sz="240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09600" indent="-609600" eaLnBrk="1" hangingPunct="1">
              <a:buFont typeface="Wingdings" panose="05000000000000000000" pitchFamily="2" charset="2"/>
              <a:buNone/>
            </a:pPr>
            <a:r>
              <a:rPr lang="sr-Cyrl-CS" altLang="sr-Latn-RS" sz="2400" b="1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Прогерија</a:t>
            </a:r>
            <a:r>
              <a:rPr lang="sr-Latn-CS" altLang="sr-Latn-RS" sz="2400" smtClean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lang="en-US" altLang="sr-Latn-RS" sz="240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Cyrl-CS" altLang="sr-Latn-RS" sz="2400" smtClean="0">
                <a:latin typeface="Arial" panose="020B0604020202020204" pitchFamily="34" charset="0"/>
                <a:cs typeface="Arial" panose="020B0604020202020204" pitchFamily="34" charset="0"/>
              </a:rPr>
              <a:t>превремено старење </a:t>
            </a:r>
            <a:r>
              <a:rPr lang="en-US" altLang="sr-Latn-RS" sz="2400" smtClean="0">
                <a:latin typeface="Arial" panose="020B0604020202020204" pitchFamily="34" charset="0"/>
                <a:cs typeface="Arial" panose="020B0604020202020204" pitchFamily="34" charset="0"/>
              </a:rPr>
              <a:t>настало услед </a:t>
            </a:r>
            <a:r>
              <a:rPr lang="sr-Cyrl-CS" altLang="sr-Latn-RS" sz="2400" smtClean="0">
                <a:latin typeface="Arial" panose="020B0604020202020204" pitchFamily="34" charset="0"/>
                <a:cs typeface="Arial" panose="020B0604020202020204" pitchFamily="34" charset="0"/>
              </a:rPr>
              <a:t>недостатка ензима </a:t>
            </a:r>
            <a:r>
              <a:rPr lang="sr-Cyrl-CS" altLang="sr-Latn-RS" sz="2400" b="1" i="1" smtClean="0">
                <a:latin typeface="Arial" panose="020B0604020202020204" pitchFamily="34" charset="0"/>
                <a:cs typeface="Arial" panose="020B0604020202020204" pitchFamily="34" charset="0"/>
              </a:rPr>
              <a:t>лигазе.</a:t>
            </a:r>
            <a:endParaRPr lang="sr-Latn-CS" altLang="sr-Latn-RS" sz="240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09600" indent="-609600" eaLnBrk="1" hangingPunct="1">
              <a:buFont typeface="Wingdings" panose="05000000000000000000" pitchFamily="2" charset="2"/>
              <a:buNone/>
            </a:pPr>
            <a:endParaRPr lang="sr-Latn-CS" altLang="sr-Latn-RS" sz="240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09600" indent="-609600" eaLnBrk="1" hangingPunct="1">
              <a:buFont typeface="Wingdings" panose="05000000000000000000" pitchFamily="2" charset="2"/>
              <a:buNone/>
            </a:pPr>
            <a:r>
              <a:rPr lang="sr-Latn-CS" altLang="sr-Latn-RS" sz="2400" b="1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Xeroderma pigmentosum</a:t>
            </a:r>
            <a:r>
              <a:rPr lang="sr-Latn-CS" altLang="sr-Latn-RS" sz="2400" i="1" smtClean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lang="sr-Cyrl-CS" altLang="sr-Latn-RS" sz="2400" i="1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Cyrl-CS" altLang="sr-Latn-RS" sz="2400" smtClean="0">
                <a:latin typeface="Arial" panose="020B0604020202020204" pitchFamily="34" charset="0"/>
                <a:cs typeface="Arial" panose="020B0604020202020204" pitchFamily="34" charset="0"/>
              </a:rPr>
              <a:t>аутозомно рецесивна болест (АР), </a:t>
            </a:r>
            <a:r>
              <a:rPr lang="en-US" altLang="sr-Latn-RS" sz="2400" smtClean="0">
                <a:latin typeface="Arial" panose="020B0604020202020204" pitchFamily="34" charset="0"/>
                <a:cs typeface="Arial" panose="020B0604020202020204" pitchFamily="34" charset="0"/>
              </a:rPr>
              <a:t> настала услед </a:t>
            </a:r>
            <a:r>
              <a:rPr lang="sr-Cyrl-CS" altLang="sr-Latn-RS" sz="2400" smtClean="0">
                <a:latin typeface="Arial" panose="020B0604020202020204" pitchFamily="34" charset="0"/>
                <a:cs typeface="Arial" panose="020B0604020202020204" pitchFamily="34" charset="0"/>
              </a:rPr>
              <a:t>недостатка ензима </a:t>
            </a:r>
            <a:r>
              <a:rPr lang="sr-Cyrl-CS" altLang="sr-Latn-RS" sz="2400" b="1" i="1" smtClean="0">
                <a:latin typeface="Arial" panose="020B0604020202020204" pitchFamily="34" charset="0"/>
                <a:cs typeface="Arial" panose="020B0604020202020204" pitchFamily="34" charset="0"/>
              </a:rPr>
              <a:t>ендонуклеазе.</a:t>
            </a:r>
            <a:endParaRPr lang="sr-Latn-CS" altLang="sr-Latn-RS" sz="240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09600" indent="-609600" eaLnBrk="1" hangingPunct="1">
              <a:buFont typeface="Wingdings" panose="05000000000000000000" pitchFamily="2" charset="2"/>
              <a:buNone/>
            </a:pPr>
            <a:endParaRPr lang="sr-Latn-CS" altLang="sr-Latn-RS" sz="240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09600" indent="-609600" eaLnBrk="1" hangingPunct="1">
              <a:buFont typeface="Wingdings" panose="05000000000000000000" pitchFamily="2" charset="2"/>
              <a:buNone/>
            </a:pPr>
            <a:r>
              <a:rPr lang="sr-Latn-CS" altLang="sr-Latn-RS" sz="2400" b="1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Bloomov sindrom</a:t>
            </a:r>
            <a:r>
              <a:rPr lang="en-US" altLang="sr-Latn-RS" sz="2400" smtClean="0">
                <a:latin typeface="Arial" panose="020B0604020202020204" pitchFamily="34" charset="0"/>
                <a:cs typeface="Arial" panose="020B0604020202020204" pitchFamily="34" charset="0"/>
              </a:rPr>
              <a:t>- болест настала због </a:t>
            </a:r>
            <a:r>
              <a:rPr lang="en-US" altLang="sr-Latn-RS" sz="2400" b="1" i="1" smtClean="0">
                <a:latin typeface="Arial" panose="020B0604020202020204" pitchFamily="34" charset="0"/>
                <a:cs typeface="Arial" panose="020B0604020202020204" pitchFamily="34" charset="0"/>
              </a:rPr>
              <a:t>DNA poly </a:t>
            </a:r>
            <a:r>
              <a:rPr lang="en-US" altLang="sr-Latn-RS" sz="2400" smtClean="0">
                <a:latin typeface="Arial" panose="020B0604020202020204" pitchFamily="34" charset="0"/>
                <a:cs typeface="Arial" panose="020B0604020202020204" pitchFamily="34" charset="0"/>
              </a:rPr>
              <a:t>која</a:t>
            </a:r>
            <a:r>
              <a:rPr lang="en-US" altLang="sr-Latn-RS" sz="2400" b="1" i="1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Cyrl-CS" altLang="sr-Latn-RS" sz="2400" smtClean="0">
                <a:latin typeface="Arial" panose="020B0604020202020204" pitchFamily="34" charset="0"/>
                <a:cs typeface="Arial" panose="020B0604020202020204" pitchFamily="34" charset="0"/>
              </a:rPr>
              <a:t>убрзано ради и сама прави грешке</a:t>
            </a:r>
            <a:r>
              <a:rPr lang="en-US" altLang="sr-Latn-RS" sz="2400" smtClean="0">
                <a:latin typeface="Arial" panose="020B0604020202020204" pitchFamily="34" charset="0"/>
                <a:cs typeface="Arial" panose="020B0604020202020204" pitchFamily="34" charset="0"/>
              </a:rPr>
              <a:t>.  </a:t>
            </a:r>
            <a:endParaRPr lang="sr-Latn-CS" altLang="sr-Latn-RS" sz="240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09600" indent="-609600" eaLnBrk="1" hangingPunct="1">
              <a:buFont typeface="Wingdings" panose="05000000000000000000" pitchFamily="2" charset="2"/>
              <a:buNone/>
            </a:pPr>
            <a:endParaRPr lang="sr-Latn-CS" altLang="sr-Latn-RS" sz="240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09600" indent="-609600" eaLnBrk="1" hangingPunct="1"/>
            <a:endParaRPr lang="en-US" altLang="sr-Latn-RS" sz="240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73133"/>
    </mc:Choice>
    <mc:Fallback>
      <p:transition spd="slow" advTm="73133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549275"/>
            <a:ext cx="8229600" cy="792163"/>
          </a:xfrm>
        </p:spPr>
        <p:txBody>
          <a:bodyPr/>
          <a:lstStyle/>
          <a:p>
            <a:pPr marL="484188" algn="ctr" eaLnBrk="1" hangingPunct="1"/>
            <a:r>
              <a:rPr lang="sr-Cyrl-CS" altLang="sr-Latn-RS" sz="3600" b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Прогерија </a:t>
            </a:r>
            <a:r>
              <a:rPr lang="sr-Latn-CS" altLang="sr-Latn-RS" sz="3600" b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sr-Cyrl-CS" altLang="sr-Latn-RS" sz="3600" b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АР</a:t>
            </a:r>
            <a:r>
              <a:rPr lang="sr-Latn-CS" altLang="sr-Latn-RS" sz="3600" b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en-US" altLang="sr-Latn-RS" sz="3600" b="1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6627" name="Picture 9" descr="Progeria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47813" y="1557338"/>
            <a:ext cx="6438900" cy="5300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18597"/>
    </mc:Choice>
    <mc:Fallback>
      <p:transition spd="slow" advTm="18597"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188913"/>
            <a:ext cx="8229600" cy="1143000"/>
          </a:xfrm>
        </p:spPr>
        <p:txBody>
          <a:bodyPr/>
          <a:lstStyle/>
          <a:p>
            <a:pPr marL="484188" algn="ctr" eaLnBrk="1" hangingPunct="1"/>
            <a:r>
              <a:rPr lang="sr-Latn-CS" altLang="sr-Latn-RS" sz="3600" b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Xeroderma pigmentosum</a:t>
            </a:r>
            <a:endParaRPr lang="en-US" altLang="sr-Latn-RS" sz="3600" b="1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7651" name="Picture 5" descr="fig20010102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27163" y="1484313"/>
            <a:ext cx="6669087" cy="4995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3632"/>
    </mc:Choice>
    <mc:Fallback>
      <p:transition spd="slow" advTm="3632"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611188" y="260350"/>
            <a:ext cx="8229600" cy="1143000"/>
          </a:xfrm>
        </p:spPr>
        <p:txBody>
          <a:bodyPr/>
          <a:lstStyle/>
          <a:p>
            <a:pPr marL="484188" eaLnBrk="1" hangingPunct="1"/>
            <a:r>
              <a:rPr lang="sr-Cyrl-CS" altLang="sr-Latn-RS" sz="3600" b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Блумов синдром</a:t>
            </a:r>
            <a:r>
              <a:rPr lang="en-US" altLang="sr-Latn-RS" sz="3600" b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Cyrl-CS" altLang="sr-Latn-RS" sz="3600" b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(АР)</a:t>
            </a:r>
            <a:endParaRPr lang="en-US" altLang="sr-Latn-RS" sz="3600" b="1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675" name="Rectangle 3"/>
          <p:cNvSpPr>
            <a:spLocks noGrp="1" noChangeArrowheads="1"/>
          </p:cNvSpPr>
          <p:nvPr>
            <p:ph idx="1"/>
          </p:nvPr>
        </p:nvSpPr>
        <p:spPr>
          <a:xfrm>
            <a:off x="250825" y="1484313"/>
            <a:ext cx="8435975" cy="4840287"/>
          </a:xfrm>
        </p:spPr>
        <p:txBody>
          <a:bodyPr/>
          <a:lstStyle/>
          <a:p>
            <a:pPr eaLnBrk="1" hangingPunct="1">
              <a:buFont typeface="Wingdings 2" panose="05020102010507070707" pitchFamily="18" charset="2"/>
              <a:buNone/>
            </a:pPr>
            <a:endParaRPr lang="sr-Latn-CS" altLang="sr-Latn-RS" sz="220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sr-Cyrl-CS" altLang="sr-Latn-RS" sz="2200" smtClean="0">
                <a:latin typeface="Arial" panose="020B0604020202020204" pitchFamily="34" charset="0"/>
                <a:cs typeface="Arial" panose="020B0604020202020204" pitchFamily="34" charset="0"/>
              </a:rPr>
              <a:t>- имунодефицијенција</a:t>
            </a:r>
            <a:endParaRPr lang="sr-Latn-CS" altLang="sr-Latn-RS" sz="220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sr-Cyrl-CS" altLang="sr-Latn-RS" sz="2200" smtClean="0">
                <a:latin typeface="Arial" panose="020B0604020202020204" pitchFamily="34" charset="0"/>
                <a:cs typeface="Arial" panose="020B0604020202020204" pitchFamily="34" charset="0"/>
              </a:rPr>
              <a:t>- фотоосетљивост</a:t>
            </a:r>
            <a:endParaRPr lang="sr-Latn-CS" altLang="sr-Latn-RS" sz="220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sr-Cyrl-CS" altLang="sr-Latn-RS" sz="2200" smtClean="0">
                <a:latin typeface="Arial" panose="020B0604020202020204" pitchFamily="34" charset="0"/>
                <a:cs typeface="Arial" panose="020B0604020202020204" pitchFamily="34" charset="0"/>
              </a:rPr>
              <a:t>- повећана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sr-Cyrl-CS" altLang="sr-Latn-RS" sz="2200" smtClean="0">
                <a:latin typeface="Arial" panose="020B0604020202020204" pitchFamily="34" charset="0"/>
                <a:cs typeface="Arial" panose="020B0604020202020204" pitchFamily="34" charset="0"/>
              </a:rPr>
              <a:t> предиспозиција 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sr-Cyrl-CS" altLang="sr-Latn-RS" sz="2200" smtClean="0">
                <a:latin typeface="Arial" panose="020B0604020202020204" pitchFamily="34" charset="0"/>
                <a:cs typeface="Arial" panose="020B0604020202020204" pitchFamily="34" charset="0"/>
              </a:rPr>
              <a:t>за различите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sr-Cyrl-CS" altLang="sr-Latn-RS" sz="2200" smtClean="0">
                <a:latin typeface="Arial" panose="020B0604020202020204" pitchFamily="34" charset="0"/>
                <a:cs typeface="Arial" panose="020B0604020202020204" pitchFamily="34" charset="0"/>
              </a:rPr>
              <a:t> типове канцера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sr-Cyrl-CS" altLang="sr-Latn-RS" sz="2200" smtClean="0">
                <a:latin typeface="Arial" panose="020B0604020202020204" pitchFamily="34" charset="0"/>
                <a:cs typeface="Arial" panose="020B0604020202020204" pitchFamily="34" charset="0"/>
              </a:rPr>
              <a:t>- </a:t>
            </a:r>
            <a:r>
              <a:rPr lang="sr-Cyrl-CS" altLang="sr-Latn-RS" sz="220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вишеструко 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sr-Cyrl-CS" altLang="sr-Latn-RS" sz="220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повећане </a:t>
            </a:r>
            <a:r>
              <a:rPr lang="en-US" altLang="sr-Latn-RS" sz="220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SCE </a:t>
            </a:r>
            <a:endParaRPr lang="sr-Latn-CS" altLang="sr-Latn-RS" sz="2200" smtClean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US" altLang="sr-Latn-RS" sz="2200" smtClean="0">
                <a:latin typeface="Arial" panose="020B0604020202020204" pitchFamily="34" charset="0"/>
                <a:cs typeface="Arial" panose="020B0604020202020204" pitchFamily="34" charset="0"/>
              </a:rPr>
              <a:t>(измена сестринских 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US" altLang="sr-Latn-RS" sz="2200" smtClean="0">
                <a:latin typeface="Arial" panose="020B0604020202020204" pitchFamily="34" charset="0"/>
                <a:cs typeface="Arial" panose="020B0604020202020204" pitchFamily="34" charset="0"/>
              </a:rPr>
              <a:t>хроматида)</a:t>
            </a:r>
          </a:p>
        </p:txBody>
      </p:sp>
      <p:pic>
        <p:nvPicPr>
          <p:cNvPr id="28676" name="Picture 5" descr="BloomSCE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76600" y="2276475"/>
            <a:ext cx="5867400" cy="3836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Arrow Connector 5"/>
          <p:cNvCxnSpPr/>
          <p:nvPr/>
        </p:nvCxnSpPr>
        <p:spPr>
          <a:xfrm flipV="1">
            <a:off x="3348038" y="5084763"/>
            <a:ext cx="1728787" cy="215900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 flipV="1">
            <a:off x="2627313" y="4292600"/>
            <a:ext cx="4537075" cy="720725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37083"/>
    </mc:Choice>
    <mc:Fallback>
      <p:transition spd="slow" advTm="37083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323850" y="333375"/>
            <a:ext cx="8229600" cy="863600"/>
          </a:xfrm>
        </p:spPr>
        <p:txBody>
          <a:bodyPr/>
          <a:lstStyle/>
          <a:p>
            <a:pPr algn="ctr" eaLnBrk="1" hangingPunct="1"/>
            <a:r>
              <a:rPr lang="sr-Cyrl-CS" altLang="sr-Latn-RS" sz="3600" b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Мутације са негативним ефектом</a:t>
            </a:r>
            <a:endParaRPr lang="en-US" altLang="sr-Latn-RS" sz="3600" b="1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171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250825" y="1674813"/>
            <a:ext cx="4183063" cy="5183187"/>
          </a:xfrm>
        </p:spPr>
        <p:txBody>
          <a:bodyPr/>
          <a:lstStyle/>
          <a:p>
            <a:pPr marL="609600" indent="-609600" eaLnBrk="1" hangingPunct="1">
              <a:buFont typeface="Wingdings" panose="05000000000000000000" pitchFamily="2" charset="2"/>
              <a:buNone/>
            </a:pPr>
            <a:endParaRPr lang="sr-Cyrl-CS" altLang="sr-Latn-RS" sz="2500" b="1" smtClean="0">
              <a:solidFill>
                <a:srgbClr val="645A9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09600" indent="-609600" eaLnBrk="1" hangingPunct="1">
              <a:buFont typeface="Wingdings 2" panose="05020102010507070707" pitchFamily="18" charset="2"/>
              <a:buNone/>
            </a:pPr>
            <a:r>
              <a:rPr lang="en-US" altLang="sr-Latn-RS" sz="2400" b="1" smtClean="0">
                <a:latin typeface="Arial" panose="020B0604020202020204" pitchFamily="34" charset="0"/>
                <a:cs typeface="Arial" panose="020B0604020202020204" pitchFamily="34" charset="0"/>
              </a:rPr>
              <a:t>1. </a:t>
            </a:r>
            <a:r>
              <a:rPr lang="sr-Latn-CS" altLang="sr-Latn-RS" sz="2400" b="1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Макромутације</a:t>
            </a:r>
            <a:r>
              <a:rPr lang="sr-Latn-CS" altLang="sr-Latn-RS" sz="2400" b="1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US" altLang="sr-Latn-RS" sz="240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09600" indent="-609600" eaLnBrk="1" hangingPunct="1">
              <a:buFont typeface="Wingdings 2" panose="05020102010507070707" pitchFamily="18" charset="2"/>
              <a:buNone/>
            </a:pPr>
            <a:r>
              <a:rPr lang="en-US" altLang="sr-Latn-RS" sz="2400" smtClean="0">
                <a:latin typeface="Arial" panose="020B0604020202020204" pitchFamily="34" charset="0"/>
                <a:cs typeface="Arial" panose="020B0604020202020204" pitchFamily="34" charset="0"/>
              </a:rPr>
              <a:t>Н</a:t>
            </a:r>
            <a:r>
              <a:rPr lang="sr-Latn-CS" altLang="sr-Latn-RS" sz="2400" smtClean="0">
                <a:latin typeface="Arial" panose="020B0604020202020204" pitchFamily="34" charset="0"/>
                <a:cs typeface="Arial" panose="020B0604020202020204" pitchFamily="34" charset="0"/>
              </a:rPr>
              <a:t>пр</a:t>
            </a:r>
            <a:r>
              <a:rPr lang="sr-Cyrl-CS" altLang="sr-Latn-RS" sz="2400" smtClean="0">
                <a:latin typeface="Arial" panose="020B0604020202020204" pitchFamily="34" charset="0"/>
                <a:cs typeface="Arial" panose="020B0604020202020204" pitchFamily="34" charset="0"/>
              </a:rPr>
              <a:t>: ахондроплазија,</a:t>
            </a:r>
            <a:r>
              <a:rPr lang="sr-Latn-CS" altLang="sr-Latn-RS" sz="240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sr-Latn-RS" sz="2400" smtClean="0"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  <a:r>
              <a:rPr lang="sr-Latn-CS" altLang="sr-Latn-RS" sz="2400" smtClean="0">
                <a:latin typeface="Arial" panose="020B0604020202020204" pitchFamily="34" charset="0"/>
                <a:cs typeface="Arial" panose="020B0604020202020204" pitchFamily="34" charset="0"/>
              </a:rPr>
              <a:t>хондродистрофиј</a:t>
            </a:r>
            <a:r>
              <a:rPr lang="sr-Cyrl-CS" altLang="sr-Latn-RS" sz="2400" smtClean="0">
                <a:latin typeface="Arial" panose="020B0604020202020204" pitchFamily="34" charset="0"/>
                <a:cs typeface="Arial" panose="020B0604020202020204" pitchFamily="34" charset="0"/>
              </a:rPr>
              <a:t>а</a:t>
            </a:r>
            <a:r>
              <a:rPr lang="sr-Latn-CS" altLang="sr-Latn-RS" sz="2400" smtClean="0">
                <a:latin typeface="Arial" panose="020B0604020202020204" pitchFamily="34" charset="0"/>
                <a:cs typeface="Arial" panose="020B0604020202020204" pitchFamily="34" charset="0"/>
              </a:rPr>
              <a:t>, албиниз</a:t>
            </a:r>
            <a:r>
              <a:rPr lang="sr-Cyrl-CS" altLang="sr-Latn-RS" sz="2400" smtClean="0">
                <a:latin typeface="Arial" panose="020B0604020202020204" pitchFamily="34" charset="0"/>
                <a:cs typeface="Arial" panose="020B0604020202020204" pitchFamily="34" charset="0"/>
              </a:rPr>
              <a:t>а</a:t>
            </a:r>
            <a:r>
              <a:rPr lang="sr-Latn-CS" altLang="sr-Latn-RS" sz="2400" smtClean="0">
                <a:latin typeface="Arial" panose="020B0604020202020204" pitchFamily="34" charset="0"/>
                <a:cs typeface="Arial" panose="020B0604020202020204" pitchFamily="34" charset="0"/>
              </a:rPr>
              <a:t>м</a:t>
            </a:r>
            <a:endParaRPr lang="en-US" altLang="sr-Latn-RS" sz="240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09600" indent="-609600" eaLnBrk="1" hangingPunct="1">
              <a:buFont typeface="Wingdings" panose="05000000000000000000" pitchFamily="2" charset="2"/>
              <a:buNone/>
            </a:pPr>
            <a:endParaRPr lang="sr-Cyrl-CS" altLang="sr-Latn-RS" sz="2400" b="1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09600" indent="-609600" eaLnBrk="1" hangingPunct="1">
              <a:buFont typeface="Wingdings" panose="05000000000000000000" pitchFamily="2" charset="2"/>
              <a:buNone/>
            </a:pPr>
            <a:endParaRPr lang="sr-Cyrl-CS" altLang="sr-Latn-RS" sz="2400" b="1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09600" indent="-609600" eaLnBrk="1" hangingPunct="1">
              <a:buFont typeface="Wingdings" panose="05000000000000000000" pitchFamily="2" charset="2"/>
              <a:buNone/>
            </a:pPr>
            <a:r>
              <a:rPr lang="sr-Cyrl-CS" altLang="sr-Latn-RS" sz="2400" b="1" smtClean="0">
                <a:latin typeface="Arial" panose="020B0604020202020204" pitchFamily="34" charset="0"/>
                <a:cs typeface="Arial" panose="020B0604020202020204" pitchFamily="34" charset="0"/>
              </a:rPr>
              <a:t>2. </a:t>
            </a:r>
            <a:r>
              <a:rPr lang="sr-Latn-CS" altLang="sr-Latn-RS" sz="2400" b="1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Микромутације</a:t>
            </a:r>
            <a:endParaRPr lang="en-US" altLang="sr-Latn-RS" sz="2400" b="1" smtClean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09600" indent="-609600" eaLnBrk="1" hangingPunct="1">
              <a:buFont typeface="Wingdings" panose="05000000000000000000" pitchFamily="2" charset="2"/>
              <a:buNone/>
            </a:pPr>
            <a:r>
              <a:rPr lang="fr-FR" altLang="sr-Latn-RS" sz="2400" b="1" smtClean="0">
                <a:latin typeface="Arial" panose="020B0604020202020204" pitchFamily="34" charset="0"/>
                <a:cs typeface="Arial" panose="020B0604020202020204" pitchFamily="34" charset="0"/>
              </a:rPr>
              <a:t>        </a:t>
            </a:r>
          </a:p>
        </p:txBody>
      </p:sp>
      <p:pic>
        <p:nvPicPr>
          <p:cNvPr id="7172" name="Picture 5" descr="ahondroplazija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7092950" y="2492375"/>
            <a:ext cx="1335088" cy="3584575"/>
          </a:xfrm>
          <a:noFill/>
          <a:ln w="76200">
            <a:solidFill>
              <a:srgbClr val="FF0066"/>
            </a:solidFill>
            <a:miter lim="800000"/>
            <a:headEnd/>
            <a:tailEnd/>
          </a:ln>
        </p:spPr>
      </p:pic>
      <p:pic>
        <p:nvPicPr>
          <p:cNvPr id="7173" name="Picture 6" descr="albino crnac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00563" y="2420938"/>
            <a:ext cx="2451100" cy="2419350"/>
          </a:xfrm>
          <a:prstGeom prst="rect">
            <a:avLst/>
          </a:prstGeom>
          <a:noFill/>
          <a:ln w="76200">
            <a:solidFill>
              <a:srgbClr val="FF0066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211579"/>
    </mc:Choice>
    <mc:Fallback>
      <p:transition spd="slow" advTm="211579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3"/>
          <p:cNvSpPr>
            <a:spLocks noGrp="1" noChangeArrowheads="1"/>
          </p:cNvSpPr>
          <p:nvPr>
            <p:ph idx="1"/>
          </p:nvPr>
        </p:nvSpPr>
        <p:spPr>
          <a:xfrm>
            <a:off x="107504" y="1341438"/>
            <a:ext cx="9217023" cy="4983162"/>
          </a:xfrm>
        </p:spPr>
        <p:txBody>
          <a:bodyPr/>
          <a:lstStyle/>
          <a:p>
            <a:pPr marL="571500" indent="-571500"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sr-Cyrl-CS" alt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Према</a:t>
            </a:r>
            <a:r>
              <a:rPr lang="sr-Cyrl-CS" altLang="sr-Latn-R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Cyrl-CS" altLang="sr-Latn-RS" sz="24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јачини ефекта </a:t>
            </a:r>
            <a:r>
              <a:rPr lang="sr-Cyrl-CS" alt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м</a:t>
            </a:r>
            <a:r>
              <a:rPr lang="sr-Latn-CS" alt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огу да буду</a:t>
            </a:r>
            <a:r>
              <a:rPr lang="en-US" alt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marL="571500" indent="-571500" eaLnBrk="1" hangingPunct="1">
              <a:lnSpc>
                <a:spcPct val="90000"/>
              </a:lnSpc>
              <a:buFont typeface="Wingdings 2" panose="05020102010507070707" pitchFamily="18" charset="2"/>
              <a:buNone/>
            </a:pPr>
            <a:r>
              <a:rPr lang="en-US" alt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1. </a:t>
            </a:r>
            <a:r>
              <a:rPr lang="sr-Cyrl-RS" altLang="sr-Latn-RS" sz="24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Л</a:t>
            </a:r>
            <a:r>
              <a:rPr lang="sr-Latn-CS" altLang="sr-Latn-RS" sz="24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еталне</a:t>
            </a:r>
            <a:r>
              <a:rPr lang="sr-Cyrl-RS" alt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sr-Cyrl-RS" altLang="sr-Latn-R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Теј-Саксова болест</a:t>
            </a:r>
            <a:r>
              <a:rPr lang="sr-Cyrl-RS" alt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en-US" altLang="sr-Latn-RS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71500" indent="-571500" eaLnBrk="1" hangingPunct="1">
              <a:lnSpc>
                <a:spcPct val="90000"/>
              </a:lnSpc>
              <a:buFont typeface="Wingdings 2" panose="05020102010507070707" pitchFamily="18" charset="2"/>
              <a:buNone/>
            </a:pPr>
            <a:r>
              <a:rPr lang="en-US" alt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2. </a:t>
            </a:r>
            <a:r>
              <a:rPr lang="en-US" altLang="sr-Latn-RS" sz="24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с</a:t>
            </a:r>
            <a:r>
              <a:rPr lang="sr-Latn-CS" altLang="sr-Latn-RS" sz="24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ублеталне</a:t>
            </a:r>
            <a:r>
              <a:rPr lang="en-US" alt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sr-Cyrl-RS" altLang="sr-Latn-R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Дишенова мишићна дистрофија</a:t>
            </a:r>
            <a:r>
              <a:rPr lang="en-US" alt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marL="571500" indent="-571500" eaLnBrk="1" hangingPunct="1">
              <a:lnSpc>
                <a:spcPct val="90000"/>
              </a:lnSpc>
              <a:buFont typeface="Wingdings 2" panose="05020102010507070707" pitchFamily="18" charset="2"/>
              <a:buNone/>
            </a:pPr>
            <a:r>
              <a:rPr lang="en-US" alt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3. </a:t>
            </a:r>
            <a:r>
              <a:rPr lang="en-US" altLang="sr-Latn-RS" sz="24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у</a:t>
            </a:r>
            <a:r>
              <a:rPr lang="sr-Latn-CS" altLang="sr-Latn-RS" sz="24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словно леталне</a:t>
            </a:r>
            <a:r>
              <a:rPr lang="en-US" altLang="sr-Latn-RS" sz="24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sr-Cyrl-RS" altLang="sr-Latn-R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мутација у гену за </a:t>
            </a:r>
            <a:r>
              <a:rPr lang="sr-Latn-RS" altLang="sr-Latn-R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GDP </a:t>
            </a:r>
            <a:r>
              <a:rPr lang="sr-Cyrl-RS" altLang="sr-Latn-R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недостатак ензима</a:t>
            </a:r>
            <a:r>
              <a:rPr lang="en-US" alt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sr-Cyrl-CS" altLang="sr-Latn-RS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71500" indent="-571500" eaLnBrk="1" hangingPunct="1">
              <a:lnSpc>
                <a:spcPct val="90000"/>
              </a:lnSpc>
              <a:buFont typeface="Wingdings" panose="05000000000000000000" pitchFamily="2" charset="2"/>
              <a:buAutoNum type="arabicPeriod"/>
            </a:pPr>
            <a:endParaRPr lang="sr-Cyrl-CS" altLang="sr-Latn-RS" sz="2400" b="1" i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71500" indent="-571500"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sr-Cyrl-CS" alt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Могу да се изражавају </a:t>
            </a:r>
            <a:r>
              <a:rPr lang="sr-Cyrl-CS" altLang="sr-Latn-RS" sz="24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 различитим периодима развоја</a:t>
            </a:r>
            <a:r>
              <a:rPr lang="sr-Cyrl-CS" alt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marL="571500" indent="-571500" eaLnBrk="1" hangingPunct="1">
              <a:lnSpc>
                <a:spcPct val="90000"/>
              </a:lnSpc>
              <a:buFont typeface="Wingdings 2" panose="05020102010507070707" pitchFamily="18" charset="2"/>
              <a:buNone/>
            </a:pPr>
            <a:r>
              <a:rPr lang="sr-Cyrl-CS" alt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1. </a:t>
            </a:r>
            <a:r>
              <a:rPr lang="sr-Cyrl-CS" altLang="sr-Latn-RS" sz="24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на рођењу </a:t>
            </a:r>
            <a:r>
              <a:rPr lang="sr-Cyrl-CS" alt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(цистична фиброза)</a:t>
            </a:r>
          </a:p>
          <a:p>
            <a:pPr marL="571500" indent="-571500" eaLnBrk="1" hangingPunct="1">
              <a:lnSpc>
                <a:spcPct val="90000"/>
              </a:lnSpc>
              <a:buFont typeface="Wingdings 2" panose="05020102010507070707" pitchFamily="18" charset="2"/>
              <a:buNone/>
            </a:pPr>
            <a:r>
              <a:rPr lang="sr-Cyrl-CS" alt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2. </a:t>
            </a:r>
            <a:r>
              <a:rPr lang="sr-Cyrl-CS" altLang="sr-Latn-RS" sz="24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током живота </a:t>
            </a:r>
            <a:r>
              <a:rPr lang="sr-Cyrl-CS" alt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(Хантингтонова болест)</a:t>
            </a:r>
            <a:endParaRPr lang="en-US" altLang="sr-Latn-RS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71500" indent="-571500" eaLnBrk="1" hangingPunct="1">
              <a:lnSpc>
                <a:spcPct val="90000"/>
              </a:lnSpc>
            </a:pPr>
            <a:endParaRPr lang="en-US" altLang="sr-Latn-RS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206108"/>
    </mc:Choice>
    <mc:Fallback>
      <p:transition spd="slow" advTm="206108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549275"/>
            <a:ext cx="8229600" cy="1143000"/>
          </a:xfrm>
        </p:spPr>
        <p:txBody>
          <a:bodyPr/>
          <a:lstStyle/>
          <a:p>
            <a:pPr marL="484188" eaLnBrk="1" hangingPunct="1"/>
            <a:r>
              <a:rPr lang="sr-Cyrl-CS" altLang="sr-Latn-RS" sz="240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Према</a:t>
            </a:r>
            <a:r>
              <a:rPr lang="sr-Cyrl-CS" altLang="sr-Latn-RS" sz="2400" b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Cyrl-CS" altLang="sr-Latn-RS" sz="2400" b="1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типу наслеђивања </a:t>
            </a:r>
            <a:r>
              <a:rPr lang="sr-Cyrl-CS" altLang="sr-Latn-RS" sz="240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мутације могу бити:</a:t>
            </a:r>
            <a:endParaRPr lang="en-US" altLang="sr-Latn-RS" sz="240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21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571500" indent="-571500" eaLnBrk="1" hangingPunct="1">
              <a:buFont typeface="Wingdings 2" panose="05020102010507070707" pitchFamily="18" charset="2"/>
              <a:buNone/>
            </a:pPr>
            <a:r>
              <a:rPr lang="sr-Cyrl-CS" altLang="sr-Latn-RS" sz="2400" smtClean="0">
                <a:latin typeface="Arial" panose="020B0604020202020204" pitchFamily="34" charset="0"/>
                <a:cs typeface="Arial" panose="020B0604020202020204" pitchFamily="34" charset="0"/>
              </a:rPr>
              <a:t>   1.</a:t>
            </a:r>
            <a:r>
              <a:rPr lang="sr-Cyrl-CS" altLang="sr-Latn-RS" sz="2400" b="1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Cyrl-CS" altLang="sr-Latn-RS" sz="2400" b="1" i="1" smtClean="0">
                <a:latin typeface="Arial" panose="020B0604020202020204" pitchFamily="34" charset="0"/>
                <a:cs typeface="Arial" panose="020B0604020202020204" pitchFamily="34" charset="0"/>
              </a:rPr>
              <a:t>доминантне</a:t>
            </a:r>
            <a:r>
              <a:rPr lang="sr-Cyrl-CS" altLang="sr-Latn-RS" sz="2400" smtClean="0">
                <a:latin typeface="Arial" panose="020B0604020202020204" pitchFamily="34" charset="0"/>
                <a:cs typeface="Arial" panose="020B0604020202020204" pitchFamily="34" charset="0"/>
              </a:rPr>
              <a:t>  (код доминантних хомозигота и хетерозигота)</a:t>
            </a:r>
          </a:p>
          <a:p>
            <a:pPr marL="571500" indent="-571500" eaLnBrk="1" hangingPunct="1">
              <a:buFont typeface="Wingdings 2" panose="05020102010507070707" pitchFamily="18" charset="2"/>
              <a:buNone/>
            </a:pPr>
            <a:r>
              <a:rPr lang="sr-Cyrl-CS" altLang="sr-Latn-RS" sz="2400" smtClean="0">
                <a:latin typeface="Arial" panose="020B0604020202020204" pitchFamily="34" charset="0"/>
                <a:cs typeface="Arial" panose="020B0604020202020204" pitchFamily="34" charset="0"/>
              </a:rPr>
              <a:t>   2.</a:t>
            </a:r>
            <a:r>
              <a:rPr lang="sr-Cyrl-CS" altLang="sr-Latn-RS" sz="2400" b="1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Cyrl-CS" altLang="sr-Latn-RS" sz="2400" b="1" i="1" smtClean="0">
                <a:latin typeface="Arial" panose="020B0604020202020204" pitchFamily="34" charset="0"/>
                <a:cs typeface="Arial" panose="020B0604020202020204" pitchFamily="34" charset="0"/>
              </a:rPr>
              <a:t>рецесивне </a:t>
            </a:r>
            <a:r>
              <a:rPr lang="sr-Cyrl-CS" altLang="sr-Latn-RS" sz="2400" smtClean="0">
                <a:latin typeface="Arial" panose="020B0604020202020204" pitchFamily="34" charset="0"/>
                <a:cs typeface="Arial" panose="020B0604020202020204" pitchFamily="34" charset="0"/>
              </a:rPr>
              <a:t>(код рецесивних хомозигота)</a:t>
            </a:r>
          </a:p>
          <a:p>
            <a:pPr marL="571500" indent="-571500" eaLnBrk="1" hangingPunct="1">
              <a:buFont typeface="Wingdings" panose="05000000000000000000" pitchFamily="2" charset="2"/>
              <a:buNone/>
            </a:pPr>
            <a:endParaRPr lang="sr-Cyrl-CS" altLang="sr-Latn-RS" sz="240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71500" indent="-571500" eaLnBrk="1" hangingPunct="1">
              <a:buFont typeface="Wingdings" panose="05000000000000000000" pitchFamily="2" charset="2"/>
              <a:buNone/>
            </a:pPr>
            <a:endParaRPr lang="sr-Cyrl-CS" altLang="sr-Latn-RS" sz="240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71500" indent="-571500" eaLnBrk="1" hangingPunct="1">
              <a:buFont typeface="Wingdings" panose="05000000000000000000" pitchFamily="2" charset="2"/>
              <a:buNone/>
            </a:pPr>
            <a:r>
              <a:rPr lang="en-US" altLang="sr-Latn-RS" sz="2400" smtClean="0">
                <a:latin typeface="Arial" panose="020B0604020202020204" pitchFamily="34" charset="0"/>
                <a:cs typeface="Arial" panose="020B0604020202020204" pitchFamily="34" charset="0"/>
              </a:rPr>
              <a:t>    </a:t>
            </a:r>
            <a:r>
              <a:rPr lang="sr-Latn-CS" altLang="sr-Latn-RS" sz="2400" smtClean="0">
                <a:latin typeface="Arial" panose="020B0604020202020204" pitchFamily="34" charset="0"/>
                <a:cs typeface="Arial" panose="020B0604020202020204" pitchFamily="34" charset="0"/>
              </a:rPr>
              <a:t>У односу на </a:t>
            </a:r>
            <a:r>
              <a:rPr lang="sr-Latn-CS" altLang="sr-Latn-RS" sz="2400" b="1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узрок</a:t>
            </a:r>
            <a:r>
              <a:rPr lang="en-US" altLang="sr-Latn-RS" sz="2400" smtClean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marL="571500" indent="-571500" eaLnBrk="1" hangingPunct="1">
              <a:buFont typeface="Wingdings" panose="05000000000000000000" pitchFamily="2" charset="2"/>
              <a:buNone/>
            </a:pPr>
            <a:r>
              <a:rPr lang="sr-Cyrl-CS" altLang="sr-Latn-RS" sz="2400" smtClean="0">
                <a:latin typeface="Arial" panose="020B0604020202020204" pitchFamily="34" charset="0"/>
                <a:cs typeface="Arial" panose="020B0604020202020204" pitchFamily="34" charset="0"/>
              </a:rPr>
              <a:t>    1. </a:t>
            </a:r>
            <a:r>
              <a:rPr lang="en-US" altLang="sr-Latn-RS" sz="2400" b="1" i="1" smtClean="0">
                <a:latin typeface="Arial" panose="020B0604020202020204" pitchFamily="34" charset="0"/>
                <a:cs typeface="Arial" panose="020B0604020202020204" pitchFamily="34" charset="0"/>
              </a:rPr>
              <a:t>с</a:t>
            </a:r>
            <a:r>
              <a:rPr lang="sr-Latn-CS" altLang="sr-Latn-RS" sz="2400" b="1" i="1" smtClean="0">
                <a:latin typeface="Arial" panose="020B0604020202020204" pitchFamily="34" charset="0"/>
                <a:cs typeface="Arial" panose="020B0604020202020204" pitchFamily="34" charset="0"/>
              </a:rPr>
              <a:t>понтане </a:t>
            </a:r>
            <a:endParaRPr lang="en-US" altLang="sr-Latn-RS" sz="2400" b="1" i="1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71500" indent="-571500" eaLnBrk="1" hangingPunct="1">
              <a:buFont typeface="Wingdings" panose="05000000000000000000" pitchFamily="2" charset="2"/>
              <a:buNone/>
            </a:pPr>
            <a:r>
              <a:rPr lang="sr-Cyrl-CS" altLang="sr-Latn-RS" sz="2400" smtClean="0">
                <a:latin typeface="Arial" panose="020B0604020202020204" pitchFamily="34" charset="0"/>
                <a:cs typeface="Arial" panose="020B0604020202020204" pitchFamily="34" charset="0"/>
              </a:rPr>
              <a:t>    2. </a:t>
            </a:r>
            <a:r>
              <a:rPr lang="en-US" altLang="sr-Latn-RS" sz="2400" b="1" i="1" smtClean="0">
                <a:latin typeface="Arial" panose="020B0604020202020204" pitchFamily="34" charset="0"/>
                <a:cs typeface="Arial" panose="020B0604020202020204" pitchFamily="34" charset="0"/>
              </a:rPr>
              <a:t>и</a:t>
            </a:r>
            <a:r>
              <a:rPr lang="sr-Latn-CS" altLang="sr-Latn-RS" sz="2400" b="1" i="1" smtClean="0">
                <a:latin typeface="Arial" panose="020B0604020202020204" pitchFamily="34" charset="0"/>
                <a:cs typeface="Arial" panose="020B0604020202020204" pitchFamily="34" charset="0"/>
              </a:rPr>
              <a:t>ндуковане</a:t>
            </a:r>
            <a:endParaRPr lang="en-US" altLang="sr-Latn-RS" sz="2400" b="1" i="1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89740"/>
    </mc:Choice>
    <mc:Fallback>
      <p:transition spd="slow" advTm="89740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3"/>
          <p:cNvSpPr>
            <a:spLocks noGrp="1" noChangeArrowheads="1"/>
          </p:cNvSpPr>
          <p:nvPr>
            <p:ph idx="1"/>
          </p:nvPr>
        </p:nvSpPr>
        <p:spPr>
          <a:xfrm>
            <a:off x="179388" y="1125538"/>
            <a:ext cx="8964612" cy="5365750"/>
          </a:xfrm>
        </p:spPr>
        <p:txBody>
          <a:bodyPr/>
          <a:lstStyle/>
          <a:p>
            <a:pPr marL="609600" indent="-609600" eaLnBrk="1" hangingPunct="1">
              <a:buFont typeface="Wingdings" panose="05000000000000000000" pitchFamily="2" charset="2"/>
              <a:buNone/>
            </a:pPr>
            <a:r>
              <a:rPr lang="sr-Cyrl-CS" altLang="sr-Latn-RS" sz="2400" b="1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sr-Latn-RS" sz="2400" smtClean="0">
                <a:latin typeface="Arial" panose="020B0604020202020204" pitchFamily="34" charset="0"/>
                <a:cs typeface="Arial" panose="020B0604020202020204" pitchFamily="34" charset="0"/>
              </a:rPr>
              <a:t>У з</a:t>
            </a:r>
            <a:r>
              <a:rPr lang="sr-Latn-CS" altLang="sr-Latn-RS" sz="2400" smtClean="0">
                <a:latin typeface="Arial" panose="020B0604020202020204" pitchFamily="34" charset="0"/>
                <a:cs typeface="Arial" panose="020B0604020202020204" pitchFamily="34" charset="0"/>
              </a:rPr>
              <a:t>ависно</a:t>
            </a:r>
            <a:r>
              <a:rPr lang="en-US" altLang="sr-Latn-RS" sz="2400" smtClean="0">
                <a:latin typeface="Arial" panose="020B0604020202020204" pitchFamily="34" charset="0"/>
                <a:cs typeface="Arial" panose="020B0604020202020204" pitchFamily="34" charset="0"/>
              </a:rPr>
              <a:t>сти</a:t>
            </a:r>
            <a:r>
              <a:rPr lang="sr-Latn-CS" altLang="sr-Latn-RS" sz="2400" smtClean="0">
                <a:latin typeface="Arial" panose="020B0604020202020204" pitchFamily="34" charset="0"/>
                <a:cs typeface="Arial" panose="020B0604020202020204" pitchFamily="34" charset="0"/>
              </a:rPr>
              <a:t> од</a:t>
            </a:r>
            <a:r>
              <a:rPr lang="sr-Latn-CS" altLang="sr-Latn-RS" sz="2400" b="1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CS" altLang="sr-Latn-RS" sz="2400" b="1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типа ћелије</a:t>
            </a:r>
            <a:r>
              <a:rPr lang="en-US" altLang="sr-Latn-RS" sz="2400" b="1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sr-Latn-RS" sz="2400" smtClean="0">
                <a:latin typeface="Arial" panose="020B0604020202020204" pitchFamily="34" charset="0"/>
                <a:cs typeface="Arial" panose="020B0604020202020204" pitchFamily="34" charset="0"/>
              </a:rPr>
              <a:t>мутације могу бити:</a:t>
            </a:r>
            <a:endParaRPr lang="sr-Cyrl-CS" altLang="sr-Latn-RS" sz="240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09600" indent="-609600" eaLnBrk="1" hangingPunct="1">
              <a:buFont typeface="Wingdings" panose="05000000000000000000" pitchFamily="2" charset="2"/>
              <a:buNone/>
            </a:pPr>
            <a:endParaRPr lang="en-US" altLang="sr-Latn-RS" sz="2400" b="1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09600" indent="-609600" eaLnBrk="1" hangingPunct="1">
              <a:buFont typeface="Wingdings" panose="05000000000000000000" pitchFamily="2" charset="2"/>
              <a:buNone/>
            </a:pPr>
            <a:r>
              <a:rPr lang="en-US" altLang="sr-Latn-RS" sz="2400" smtClean="0">
                <a:latin typeface="Arial" panose="020B0604020202020204" pitchFamily="34" charset="0"/>
                <a:cs typeface="Arial" panose="020B0604020202020204" pitchFamily="34" charset="0"/>
              </a:rPr>
              <a:t>1. </a:t>
            </a:r>
            <a:r>
              <a:rPr lang="sr-Latn-CS" altLang="sr-Latn-RS" sz="2400" b="1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СОМАТИЧНЕ</a:t>
            </a:r>
            <a:endParaRPr lang="en-US" altLang="sr-Latn-RS" sz="2400" b="1" smtClean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09600" indent="-609600" eaLnBrk="1" hangingPunct="1">
              <a:buFont typeface="Wingdings" panose="05000000000000000000" pitchFamily="2" charset="2"/>
              <a:buNone/>
            </a:pPr>
            <a:r>
              <a:rPr lang="ru-RU" altLang="sr-Latn-RS" sz="2200" smtClean="0">
                <a:latin typeface="Arial" panose="020B0604020202020204" pitchFamily="34" charset="0"/>
                <a:cs typeface="Arial" panose="020B0604020202020204" pitchFamily="34" charset="0"/>
              </a:rPr>
              <a:t>- </a:t>
            </a:r>
            <a:r>
              <a:rPr lang="sr-Latn-CS" altLang="sr-Latn-RS" sz="2200" smtClean="0">
                <a:latin typeface="Arial" panose="020B0604020202020204" pitchFamily="34" charset="0"/>
                <a:cs typeface="Arial" panose="020B0604020202020204" pitchFamily="34" charset="0"/>
              </a:rPr>
              <a:t>мутације настају у телесним (соматским) ћелијама </a:t>
            </a:r>
            <a:endParaRPr lang="ru-RU" altLang="sr-Latn-RS" sz="220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09600" indent="-609600" eaLnBrk="1" hangingPunct="1">
              <a:buFont typeface="Wingdings" panose="05000000000000000000" pitchFamily="2" charset="2"/>
              <a:buNone/>
            </a:pPr>
            <a:r>
              <a:rPr lang="ru-RU" altLang="sr-Latn-RS" sz="2200" smtClean="0">
                <a:latin typeface="Arial" panose="020B0604020202020204" pitchFamily="34" charset="0"/>
                <a:cs typeface="Arial" panose="020B0604020202020204" pitchFamily="34" charset="0"/>
              </a:rPr>
              <a:t>- </a:t>
            </a:r>
            <a:r>
              <a:rPr lang="sr-Latn-CS" altLang="sr-Latn-RS" sz="2200" smtClean="0">
                <a:latin typeface="Arial" panose="020B0604020202020204" pitchFamily="34" charset="0"/>
                <a:cs typeface="Arial" panose="020B0604020202020204" pitchFamily="34" charset="0"/>
              </a:rPr>
              <a:t>не преносе се на потомство</a:t>
            </a:r>
            <a:endParaRPr lang="ru-RU" altLang="sr-Latn-RS" sz="220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09600" indent="-609600" eaLnBrk="1" hangingPunct="1">
              <a:buFont typeface="Wingdings" panose="05000000000000000000" pitchFamily="2" charset="2"/>
              <a:buNone/>
            </a:pPr>
            <a:r>
              <a:rPr lang="ru-RU" altLang="sr-Latn-RS" sz="2200" smtClean="0">
                <a:latin typeface="Arial" panose="020B0604020202020204" pitchFamily="34" charset="0"/>
                <a:cs typeface="Arial" panose="020B0604020202020204" pitchFamily="34" charset="0"/>
              </a:rPr>
              <a:t>- </a:t>
            </a:r>
            <a:r>
              <a:rPr lang="en-US" altLang="sr-Latn-RS" sz="2200" smtClean="0">
                <a:latin typeface="Arial" panose="020B0604020202020204" pitchFamily="34" charset="0"/>
                <a:cs typeface="Arial" panose="020B0604020202020204" pitchFamily="34" charset="0"/>
              </a:rPr>
              <a:t>o</a:t>
            </a:r>
            <a:r>
              <a:rPr lang="sr-Latn-CS" altLang="sr-Latn-RS" sz="2200" smtClean="0">
                <a:latin typeface="Arial" panose="020B0604020202020204" pitchFamily="34" charset="0"/>
                <a:cs typeface="Arial" panose="020B0604020202020204" pitchFamily="34" charset="0"/>
              </a:rPr>
              <a:t>рганизам</a:t>
            </a:r>
            <a:r>
              <a:rPr lang="en-US" altLang="sr-Latn-RS" sz="2200" smtClean="0">
                <a:latin typeface="Arial" panose="020B0604020202020204" pitchFamily="34" charset="0"/>
                <a:cs typeface="Arial" panose="020B0604020202020204" pitchFamily="34" charset="0"/>
              </a:rPr>
              <a:t> је</a:t>
            </a:r>
            <a:r>
              <a:rPr lang="sr-Latn-CS" altLang="sr-Latn-RS" sz="2200" smtClean="0">
                <a:latin typeface="Arial" panose="020B0604020202020204" pitchFamily="34" charset="0"/>
                <a:cs typeface="Arial" panose="020B0604020202020204" pitchFamily="34" charset="0"/>
              </a:rPr>
              <a:t> мозаик</a:t>
            </a:r>
            <a:endParaRPr lang="sr-Cyrl-CS" altLang="sr-Latn-RS" sz="220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09600" indent="-609600" eaLnBrk="1" hangingPunct="1">
              <a:buFont typeface="Wingdings" panose="05000000000000000000" pitchFamily="2" charset="2"/>
              <a:buNone/>
            </a:pPr>
            <a:endParaRPr lang="en-US" altLang="sr-Latn-RS" sz="2400" b="1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09600" indent="-609600" eaLnBrk="1" hangingPunct="1">
              <a:buFont typeface="Wingdings" panose="05000000000000000000" pitchFamily="2" charset="2"/>
              <a:buNone/>
            </a:pPr>
            <a:r>
              <a:rPr lang="sr-Cyrl-CS" altLang="sr-Latn-RS" sz="2400" smtClean="0">
                <a:latin typeface="Arial" panose="020B0604020202020204" pitchFamily="34" charset="0"/>
                <a:cs typeface="Arial" panose="020B0604020202020204" pitchFamily="34" charset="0"/>
              </a:rPr>
              <a:t>2. </a:t>
            </a:r>
            <a:r>
              <a:rPr lang="sr-Latn-CS" altLang="sr-Latn-RS" sz="2400" b="1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ГЕРМИНАТИВНЕ</a:t>
            </a:r>
          </a:p>
          <a:p>
            <a:pPr marL="609600" indent="-609600" eaLnBrk="1" hangingPunct="1">
              <a:buFont typeface="Wingdings" panose="05000000000000000000" pitchFamily="2" charset="2"/>
              <a:buNone/>
            </a:pPr>
            <a:r>
              <a:rPr lang="sr-Latn-CS" altLang="sr-Latn-RS" sz="2200" smtClean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lang="sr-Cyrl-CS" altLang="sr-Latn-RS" sz="220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CS" altLang="sr-Latn-RS" sz="2200" smtClean="0">
                <a:latin typeface="Arial" panose="020B0604020202020204" pitchFamily="34" charset="0"/>
                <a:cs typeface="Arial" panose="020B0604020202020204" pitchFamily="34" charset="0"/>
              </a:rPr>
              <a:t>мутације настају у герминативним ћелијама,</a:t>
            </a:r>
            <a:r>
              <a:rPr lang="en-US" altLang="sr-Latn-RS" sz="220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CS" altLang="sr-Latn-RS" sz="2200" smtClean="0">
                <a:latin typeface="Arial" panose="020B0604020202020204" pitchFamily="34" charset="0"/>
                <a:cs typeface="Arial" panose="020B0604020202020204" pitchFamily="34" charset="0"/>
              </a:rPr>
              <a:t>сперматозоидима и јајним ћелијама</a:t>
            </a:r>
            <a:endParaRPr lang="en-US" altLang="sr-Latn-RS" sz="220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09600" indent="-609600" eaLnBrk="1" hangingPunct="1">
              <a:buFont typeface="Wingdings" panose="05000000000000000000" pitchFamily="2" charset="2"/>
              <a:buNone/>
            </a:pPr>
            <a:r>
              <a:rPr lang="en-US" altLang="sr-Latn-RS" sz="2200" smtClean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lang="sr-Cyrl-CS" altLang="sr-Latn-RS" sz="220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CS" altLang="sr-Latn-RS" sz="2200" smtClean="0">
                <a:latin typeface="Arial" panose="020B0604020202020204" pitchFamily="34" charset="0"/>
                <a:cs typeface="Arial" panose="020B0604020202020204" pitchFamily="34" charset="0"/>
              </a:rPr>
              <a:t>преносе се на потомство</a:t>
            </a:r>
          </a:p>
          <a:p>
            <a:pPr marL="609600" indent="-609600" eaLnBrk="1" hangingPunct="1">
              <a:lnSpc>
                <a:spcPct val="80000"/>
              </a:lnSpc>
              <a:buFontTx/>
              <a:buNone/>
            </a:pPr>
            <a:endParaRPr lang="en-US" altLang="sr-Latn-RS" sz="240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106265"/>
    </mc:Choice>
    <mc:Fallback>
      <p:transition spd="slow" advTm="106265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557338"/>
            <a:ext cx="8229600" cy="4767262"/>
          </a:xfrm>
        </p:spPr>
        <p:txBody>
          <a:bodyPr/>
          <a:lstStyle/>
          <a:p>
            <a:pPr eaLnBrk="1" hangingPunct="1">
              <a:buFont typeface="Wingdings" panose="05000000000000000000" pitchFamily="2" charset="2"/>
              <a:buNone/>
            </a:pPr>
            <a:r>
              <a:rPr lang="sr-Latn-CS" altLang="sr-Latn-RS" sz="2400" smtClean="0">
                <a:latin typeface="Arial" panose="020B0604020202020204" pitchFamily="34" charset="0"/>
                <a:cs typeface="Arial" panose="020B0604020202020204" pitchFamily="34" charset="0"/>
              </a:rPr>
              <a:t>У зависности од</a:t>
            </a:r>
            <a:r>
              <a:rPr lang="sr-Latn-CS" altLang="sr-Latn-RS" sz="2400" b="1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CS" altLang="sr-Latn-RS" sz="2400" b="1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фреквенце промењеног</a:t>
            </a:r>
            <a:r>
              <a:rPr lang="sr-Latn-CS" altLang="sr-Latn-RS" sz="240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CS" altLang="sr-Latn-RS" sz="2400" b="1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фенотипа</a:t>
            </a:r>
            <a:r>
              <a:rPr lang="en-US" altLang="sr-Latn-RS" sz="2400" b="1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r>
              <a:rPr lang="sr-Latn-CS" altLang="sr-Latn-RS" sz="2400" b="1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sr-Latn-CS" altLang="sr-Latn-RS" sz="2400" smtClean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buFont typeface="Wingdings" panose="05000000000000000000" pitchFamily="2" charset="2"/>
              <a:buNone/>
            </a:pPr>
            <a:endParaRPr lang="sr-Cyrl-CS" altLang="sr-Latn-RS" sz="240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sr-Cyrl-CS" altLang="sr-Latn-RS" sz="2400" smtClean="0">
                <a:latin typeface="Arial" panose="020B0604020202020204" pitchFamily="34" charset="0"/>
                <a:cs typeface="Arial" panose="020B0604020202020204" pitchFamily="34" charset="0"/>
              </a:rPr>
              <a:t>1. </a:t>
            </a:r>
            <a:r>
              <a:rPr lang="sr-Latn-CS" altLang="sr-Latn-RS" sz="240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CS" altLang="sr-Latn-RS" sz="2400" b="1" i="1" smtClean="0">
                <a:latin typeface="Arial" panose="020B0604020202020204" pitchFamily="34" charset="0"/>
                <a:cs typeface="Arial" panose="020B0604020202020204" pitchFamily="34" charset="0"/>
              </a:rPr>
              <a:t>Директне</a:t>
            </a:r>
            <a:r>
              <a:rPr lang="en-US" altLang="sr-Latn-RS" sz="2400" smtClean="0"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en-US" altLang="sr-Latn-RS" sz="240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          а</a:t>
            </a:r>
            <a:r>
              <a:rPr lang="en-US" altLang="sr-Latn-RS" sz="2400" smtClean="0"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  <a:endParaRPr lang="sr-Latn-CS" altLang="sr-Latn-RS" sz="240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sr-Cyrl-CS" altLang="sr-Latn-RS" sz="2400" smtClean="0">
                <a:latin typeface="Arial" panose="020B0604020202020204" pitchFamily="34" charset="0"/>
                <a:cs typeface="Arial" panose="020B0604020202020204" pitchFamily="34" charset="0"/>
              </a:rPr>
              <a:t>2. </a:t>
            </a:r>
            <a:r>
              <a:rPr lang="sr-Latn-CS" altLang="sr-Latn-RS" sz="240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CS" altLang="sr-Latn-RS" sz="2400" b="1" i="1" smtClean="0">
                <a:latin typeface="Arial" panose="020B0604020202020204" pitchFamily="34" charset="0"/>
                <a:cs typeface="Arial" panose="020B0604020202020204" pitchFamily="34" charset="0"/>
              </a:rPr>
              <a:t>Повратне</a:t>
            </a:r>
            <a:r>
              <a:rPr lang="en-US" altLang="sr-Latn-RS" sz="2400" smtClean="0"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en-US" altLang="sr-Latn-RS" sz="240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          А</a:t>
            </a:r>
            <a:r>
              <a:rPr lang="en-US" altLang="sr-Latn-RS" sz="240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sr-Latn-CS" altLang="sr-Latn-RS" sz="2400" smtClean="0">
              <a:solidFill>
                <a:srgbClr val="645A9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buFont typeface="Wingdings" panose="05000000000000000000" pitchFamily="2" charset="2"/>
              <a:buNone/>
            </a:pPr>
            <a:endParaRPr lang="en-US" altLang="sr-Latn-RS" sz="2400" smtClean="0">
              <a:solidFill>
                <a:schemeClr val="folHlin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4" name="Straight Arrow Connector 3"/>
          <p:cNvCxnSpPr/>
          <p:nvPr/>
        </p:nvCxnSpPr>
        <p:spPr>
          <a:xfrm>
            <a:off x="2987675" y="2708275"/>
            <a:ext cx="720725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>
            <a:off x="2987675" y="3141663"/>
            <a:ext cx="720725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55139"/>
    </mc:Choice>
    <mc:Fallback>
      <p:transition spd="slow" advTm="55139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60350"/>
            <a:ext cx="8686800" cy="1081088"/>
          </a:xfrm>
        </p:spPr>
        <p:txBody>
          <a:bodyPr/>
          <a:lstStyle/>
          <a:p>
            <a:pPr algn="ctr" eaLnBrk="1" hangingPunct="1"/>
            <a:r>
              <a:rPr lang="sr-Cyrl-CS" altLang="sr-Latn-RS" sz="3200" b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Механизам настанка генских мутација</a:t>
            </a:r>
            <a:endParaRPr lang="en-US" altLang="sr-Latn-RS" sz="3200" b="1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315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250825" y="1600200"/>
            <a:ext cx="5041900" cy="5257800"/>
          </a:xfrm>
        </p:spPr>
        <p:txBody>
          <a:bodyPr/>
          <a:lstStyle/>
          <a:p>
            <a:pPr marL="609600" indent="-609600" eaLnBrk="1" hangingPunct="1">
              <a:buFont typeface="Wingdings" panose="05000000000000000000" pitchFamily="2" charset="2"/>
              <a:buNone/>
            </a:pPr>
            <a:r>
              <a:rPr lang="sr-Latn-CS" altLang="sr-Latn-RS" sz="2200" b="1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sr-Latn-RS" sz="2200" b="1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</a:t>
            </a:r>
            <a:r>
              <a:rPr lang="sr-Latn-CS" altLang="sr-Latn-RS" sz="2200" b="1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Поинт мутација</a:t>
            </a:r>
            <a:r>
              <a:rPr lang="sr-Latn-CS" altLang="sr-Latn-RS" sz="2200" smtClean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lang="sr-Latn-CS" altLang="sr-Latn-RS" sz="2200" b="1" smtClean="0">
                <a:latin typeface="Arial" panose="020B0604020202020204" pitchFamily="34" charset="0"/>
                <a:cs typeface="Arial" panose="020B0604020202020204" pitchFamily="34" charset="0"/>
              </a:rPr>
              <a:t>СУПСТИТУЦИЈА</a:t>
            </a:r>
            <a:r>
              <a:rPr lang="sr-Cyrl-CS" altLang="sr-Latn-RS" sz="220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CS" altLang="sr-Latn-RS" sz="2200" b="1" smtClean="0">
                <a:latin typeface="Arial" panose="020B0604020202020204" pitchFamily="34" charset="0"/>
                <a:cs typeface="Arial" panose="020B0604020202020204" pitchFamily="34" charset="0"/>
              </a:rPr>
              <a:t>(ГЦ-АТ</a:t>
            </a:r>
            <a:r>
              <a:rPr lang="sr-Latn-CS" altLang="sr-Latn-RS" sz="2200" smtClean="0">
                <a:latin typeface="Arial" panose="020B0604020202020204" pitchFamily="34" charset="0"/>
                <a:cs typeface="Arial" panose="020B0604020202020204" pitchFamily="34" charset="0"/>
              </a:rPr>
              <a:t>)-транзиције и трансверзије</a:t>
            </a:r>
            <a:r>
              <a:rPr lang="sr-Cyrl-CS" altLang="sr-Latn-RS" sz="2200" smtClean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marL="609600" indent="-609600" eaLnBrk="1" hangingPunct="1">
              <a:buFont typeface="Wingdings" panose="05000000000000000000" pitchFamily="2" charset="2"/>
              <a:buNone/>
            </a:pPr>
            <a:endParaRPr lang="sr-Cyrl-CS" altLang="sr-Latn-RS" sz="220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09600" indent="-609600" eaLnBrk="1" hangingPunct="1">
              <a:buFont typeface="Wingdings" panose="05000000000000000000" pitchFamily="2" charset="2"/>
              <a:buNone/>
            </a:pPr>
            <a:endParaRPr lang="en-US" altLang="sr-Latn-RS" sz="220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09600" indent="-609600" eaLnBrk="1" hangingPunct="1">
              <a:buFont typeface="Wingdings" panose="05000000000000000000" pitchFamily="2" charset="2"/>
              <a:buNone/>
            </a:pPr>
            <a:r>
              <a:rPr lang="sr-Cyrl-CS" altLang="sr-Latn-RS" sz="2200" b="1" smtClean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sr-Cyrl-CS" altLang="sr-Latn-RS" sz="2200" b="1" i="1" smtClean="0">
                <a:latin typeface="Arial" panose="020B0604020202020204" pitchFamily="34" charset="0"/>
                <a:cs typeface="Arial" panose="020B0604020202020204" pitchFamily="34" charset="0"/>
              </a:rPr>
              <a:t>.    </a:t>
            </a:r>
            <a:r>
              <a:rPr lang="sr-Latn-CS" altLang="sr-Latn-RS" sz="2200" b="1" i="1" smtClean="0">
                <a:latin typeface="Arial" panose="020B0604020202020204" pitchFamily="34" charset="0"/>
                <a:cs typeface="Arial" panose="020B0604020202020204" pitchFamily="34" charset="0"/>
              </a:rPr>
              <a:t>Мисенс</a:t>
            </a:r>
            <a:r>
              <a:rPr lang="sr-Latn-CS" altLang="sr-Latn-RS" sz="2200" i="1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CS" altLang="sr-Latn-RS" sz="2200" smtClean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sr-Latn-CS" altLang="sr-Latn-RS" sz="220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погрешна мутација</a:t>
            </a:r>
            <a:r>
              <a:rPr lang="sr-Latn-CS" altLang="sr-Latn-RS" sz="220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en-US" altLang="sr-Latn-RS" sz="220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09600" indent="-609600" eaLnBrk="1" hangingPunct="1">
              <a:buFont typeface="Wingdings" panose="05000000000000000000" pitchFamily="2" charset="2"/>
              <a:buNone/>
            </a:pPr>
            <a:r>
              <a:rPr lang="sr-Cyrl-CS" altLang="sr-Latn-RS" sz="2200" i="1" smtClean="0">
                <a:latin typeface="Arial" panose="020B0604020202020204" pitchFamily="34" charset="0"/>
                <a:cs typeface="Arial" panose="020B0604020202020204" pitchFamily="34" charset="0"/>
              </a:rPr>
              <a:t>        </a:t>
            </a:r>
            <a:r>
              <a:rPr lang="en-US" altLang="sr-Latn-RS" sz="2200" smtClean="0">
                <a:latin typeface="Arial" panose="020B0604020202020204" pitchFamily="34" charset="0"/>
                <a:cs typeface="Arial" panose="020B0604020202020204" pitchFamily="34" charset="0"/>
              </a:rPr>
              <a:t>настаје</a:t>
            </a:r>
            <a:r>
              <a:rPr lang="en-US" altLang="sr-Latn-RS" sz="2200" i="1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sr-Latn-RS" sz="2200" b="1" i="1" smtClean="0">
                <a:latin typeface="Arial" panose="020B0604020202020204" pitchFamily="34" charset="0"/>
                <a:cs typeface="Arial" panose="020B0604020202020204" pitchFamily="34" charset="0"/>
              </a:rPr>
              <a:t>х</a:t>
            </a:r>
            <a:r>
              <a:rPr lang="sr-Latn-CS" altLang="sr-Latn-RS" sz="2200" b="1" i="1" smtClean="0">
                <a:latin typeface="Arial" panose="020B0604020202020204" pitchFamily="34" charset="0"/>
                <a:cs typeface="Arial" panose="020B0604020202020204" pitchFamily="34" charset="0"/>
              </a:rPr>
              <a:t>емоглобин </a:t>
            </a:r>
            <a:r>
              <a:rPr lang="en-US" altLang="sr-Latn-RS" sz="2200" b="1" i="1" smtClean="0"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sr-Latn-CS" altLang="sr-Latn-RS" sz="2200" b="1" i="1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CS" altLang="sr-Latn-RS" sz="2200" i="1" smtClean="0">
                <a:latin typeface="Arial" panose="020B0604020202020204" pitchFamily="34" charset="0"/>
                <a:cs typeface="Arial" panose="020B0604020202020204" pitchFamily="34" charset="0"/>
              </a:rPr>
              <a:t>–</a:t>
            </a:r>
            <a:r>
              <a:rPr lang="en-US" altLang="sr-Latn-RS" sz="2200" smtClean="0">
                <a:latin typeface="Arial" panose="020B0604020202020204" pitchFamily="34" charset="0"/>
                <a:cs typeface="Arial" panose="020B0604020202020204" pitchFamily="34" charset="0"/>
              </a:rPr>
              <a:t>јер се због мутације на месту </a:t>
            </a:r>
            <a:r>
              <a:rPr lang="sr-Latn-CS" altLang="sr-Latn-RS" sz="2200" b="1" smtClean="0">
                <a:latin typeface="Arial" panose="020B0604020202020204" pitchFamily="34" charset="0"/>
                <a:cs typeface="Arial" panose="020B0604020202020204" pitchFamily="34" charset="0"/>
              </a:rPr>
              <a:t>глутаминске киселине</a:t>
            </a:r>
            <a:r>
              <a:rPr lang="en-US" altLang="sr-Latn-RS" sz="2200" b="1" smtClean="0">
                <a:latin typeface="Arial" panose="020B0604020202020204" pitchFamily="34" charset="0"/>
                <a:cs typeface="Arial" panose="020B0604020202020204" pitchFamily="34" charset="0"/>
              </a:rPr>
              <a:t> нашао </a:t>
            </a:r>
            <a:r>
              <a:rPr lang="sr-Latn-CS" altLang="sr-Latn-RS" sz="2200" b="1" smtClean="0">
                <a:latin typeface="Arial" panose="020B0604020202020204" pitchFamily="34" charset="0"/>
                <a:cs typeface="Arial" panose="020B0604020202020204" pitchFamily="34" charset="0"/>
              </a:rPr>
              <a:t>валин</a:t>
            </a:r>
            <a:r>
              <a:rPr lang="sr-Latn-CS" altLang="sr-Latn-RS" sz="2200" smtClean="0"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en-US" altLang="sr-Latn-RS" sz="2200" i="1" smtClean="0">
                <a:latin typeface="Arial" panose="020B0604020202020204" pitchFamily="34" charset="0"/>
                <a:cs typeface="Arial" panose="020B0604020202020204" pitchFamily="34" charset="0"/>
              </a:rPr>
              <a:t>ss</a:t>
            </a:r>
            <a:r>
              <a:rPr lang="sr-Latn-CS" altLang="sr-Latn-RS" sz="2200" smtClean="0">
                <a:latin typeface="Arial" panose="020B0604020202020204" pitchFamily="34" charset="0"/>
                <a:cs typeface="Arial" panose="020B0604020202020204" pitchFamily="34" charset="0"/>
              </a:rPr>
              <a:t> генотип-особе болују од српасте анемије)</a:t>
            </a:r>
          </a:p>
          <a:p>
            <a:pPr marL="609600" indent="-609600" eaLnBrk="1" hangingPunct="1">
              <a:buFont typeface="Wingdings" panose="05000000000000000000" pitchFamily="2" charset="2"/>
              <a:buNone/>
            </a:pPr>
            <a:r>
              <a:rPr lang="sr-Cyrl-CS" altLang="sr-Latn-RS" sz="220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US" altLang="sr-Latn-RS" sz="2200" smtClean="0">
              <a:solidFill>
                <a:srgbClr val="ECEC0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3316" name="Picture 7" descr="srpasta anemija u boji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5276850" y="2349500"/>
            <a:ext cx="3398838" cy="3167063"/>
          </a:xfrm>
          <a:noFill/>
          <a:ln w="76200">
            <a:solidFill>
              <a:srgbClr val="CC0066"/>
            </a:solidFill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223732"/>
    </mc:Choice>
    <mc:Fallback>
      <p:transition spd="slow" advTm="223732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3"/>
          <p:cNvSpPr>
            <a:spLocks noGrp="1" noChangeArrowheads="1"/>
          </p:cNvSpPr>
          <p:nvPr>
            <p:ph idx="1"/>
          </p:nvPr>
        </p:nvSpPr>
        <p:spPr>
          <a:xfrm>
            <a:off x="0" y="1341438"/>
            <a:ext cx="8569325" cy="5516562"/>
          </a:xfrm>
        </p:spPr>
        <p:txBody>
          <a:bodyPr/>
          <a:lstStyle/>
          <a:p>
            <a:pPr marL="571500" indent="-571500" eaLnBrk="1" hangingPunct="1">
              <a:buFont typeface="Wingdings" panose="05000000000000000000" pitchFamily="2" charset="2"/>
              <a:buNone/>
            </a:pPr>
            <a:r>
              <a:rPr lang="sr-Cyrl-CS" altLang="sr-Latn-R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2. </a:t>
            </a:r>
            <a:r>
              <a:rPr lang="sr-Latn-CS" altLang="sr-Latn-RS" sz="24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Нонсенс</a:t>
            </a:r>
            <a:r>
              <a:rPr lang="sr-Latn-CS" altLang="sr-Latn-RS" sz="2400" i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CS" alt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sr-Latn-CS" altLang="sr-Latn-RS" sz="24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бесмислена мутација</a:t>
            </a:r>
            <a:r>
              <a:rPr lang="sr-Latn-CS" alt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marL="571500" indent="-571500" eaLnBrk="1" hangingPunct="1">
              <a:buFont typeface="Wingdings" panose="05000000000000000000" pitchFamily="2" charset="2"/>
              <a:buNone/>
            </a:pPr>
            <a:r>
              <a:rPr lang="sr-Cyrl-CS" alt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   настане један од три </a:t>
            </a:r>
            <a:r>
              <a:rPr lang="sr-Cyrl-CS" altLang="sr-Latn-RS" sz="24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стоп кодона </a:t>
            </a:r>
            <a:r>
              <a:rPr lang="sr-Latn-CS" altLang="sr-Latn-RS" sz="24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UAA</a:t>
            </a:r>
            <a:r>
              <a:rPr lang="sr-Latn-CS" alt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sr-Latn-CS" altLang="sr-Latn-RS" sz="24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UAG</a:t>
            </a:r>
            <a:r>
              <a:rPr lang="en-US" alt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или </a:t>
            </a:r>
            <a:r>
              <a:rPr lang="sr-Latn-RS" altLang="sr-Latn-RS" sz="24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UGA</a:t>
            </a:r>
            <a:endParaRPr lang="sr-Cyrl-CS" altLang="sr-Latn-RS" sz="2400" b="1" dirty="0" smtClean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71500" indent="-571500" eaLnBrk="1" hangingPunct="1">
              <a:buFont typeface="Wingdings" panose="05000000000000000000" pitchFamily="2" charset="2"/>
              <a:buNone/>
            </a:pPr>
            <a:endParaRPr lang="sr-Latn-CS" altLang="sr-Latn-RS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71500" indent="-571500" eaLnBrk="1" hangingPunct="1">
              <a:buFont typeface="Wingdings" panose="05000000000000000000" pitchFamily="2" charset="2"/>
              <a:buNone/>
            </a:pPr>
            <a:r>
              <a:rPr lang="sr-Cyrl-CS" altLang="sr-Latn-R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3. </a:t>
            </a:r>
            <a:r>
              <a:rPr lang="sr-Latn-CS" altLang="sr-Latn-RS" sz="24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Тихе</a:t>
            </a:r>
            <a:r>
              <a:rPr lang="sr-Latn-CS" altLang="sr-Latn-R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CS" alt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– супституцијом нуклеотида  настаје </a:t>
            </a:r>
            <a:r>
              <a:rPr lang="sr-Latn-CS" altLang="sr-Latn-RS" sz="24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код/кодон </a:t>
            </a:r>
            <a:r>
              <a:rPr lang="sr-Latn-CS" alt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који кодира </a:t>
            </a:r>
            <a:r>
              <a:rPr lang="sr-Latn-CS" altLang="sr-Latn-RS" sz="24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исту аминокиселину</a:t>
            </a:r>
            <a:endParaRPr lang="sr-Cyrl-CS" altLang="sr-Latn-RS" sz="2400" dirty="0" smtClean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71500" indent="-571500" eaLnBrk="1" hangingPunct="1">
              <a:buFont typeface="Wingdings" panose="05000000000000000000" pitchFamily="2" charset="2"/>
              <a:buNone/>
            </a:pPr>
            <a:endParaRPr lang="sr-Latn-CS" altLang="sr-Latn-RS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71500" indent="-571500" eaLnBrk="1" hangingPunct="1">
              <a:buFont typeface="Wingdings" panose="05000000000000000000" pitchFamily="2" charset="2"/>
              <a:buNone/>
            </a:pPr>
            <a:r>
              <a:rPr lang="sr-Latn-CS" alt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4.</a:t>
            </a:r>
            <a:r>
              <a:rPr lang="sr-Cyrl-CS" alt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sr-Latn-CS" altLang="sr-Latn-RS" sz="24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Неутралне </a:t>
            </a:r>
            <a:r>
              <a:rPr lang="sr-Latn-CS" alt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- супституцијом настаје </a:t>
            </a:r>
            <a:r>
              <a:rPr lang="sr-Latn-CS" altLang="sr-Latn-RS" sz="24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код/кодо</a:t>
            </a:r>
            <a:r>
              <a:rPr lang="sr-Latn-CS" altLang="sr-Latn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н који кодира </a:t>
            </a:r>
            <a:r>
              <a:rPr lang="sr-Latn-CS" altLang="sr-Latn-RS" sz="24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</a:t>
            </a:r>
            <a:r>
              <a:rPr lang="en-US" altLang="sr-Latn-RS" sz="24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мино</a:t>
            </a:r>
            <a:r>
              <a:rPr lang="sr-Latn-CS" altLang="sr-Latn-RS" sz="24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</a:t>
            </a:r>
            <a:r>
              <a:rPr lang="en-US" altLang="sr-Latn-RS" sz="24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иселину</a:t>
            </a:r>
            <a:r>
              <a:rPr lang="sr-Latn-CS" altLang="sr-Latn-RS" sz="24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сличних особина</a:t>
            </a:r>
            <a:endParaRPr lang="en-US" altLang="sr-Latn-RS" sz="2400" dirty="0" smtClean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71500" indent="-571500" eaLnBrk="1" hangingPunct="1">
              <a:buFont typeface="Wingdings" panose="05000000000000000000" pitchFamily="2" charset="2"/>
              <a:buNone/>
            </a:pPr>
            <a:endParaRPr lang="en-US" altLang="sr-Latn-RS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137757"/>
    </mc:Choice>
    <mc:Fallback>
      <p:transition spd="slow" advTm="137757"/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Flow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2.xml><?xml version="1.0" encoding="utf-8"?>
<a:themeOverride xmlns:a="http://schemas.openxmlformats.org/drawingml/2006/main">
  <a:clrScheme name="Flow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2119</TotalTime>
  <Words>739</Words>
  <Application>Microsoft Office PowerPoint</Application>
  <PresentationFormat>On-screen Show (4:3)</PresentationFormat>
  <Paragraphs>139</Paragraphs>
  <Slides>23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4" baseType="lpstr">
      <vt:lpstr>Flow</vt:lpstr>
      <vt:lpstr>Мутације гена</vt:lpstr>
      <vt:lpstr>Генске мутације-трајне промене у структури гена</vt:lpstr>
      <vt:lpstr>Мутације са негативним ефектом</vt:lpstr>
      <vt:lpstr>Slide 4</vt:lpstr>
      <vt:lpstr>Према типу наслеђивања мутације могу бити:</vt:lpstr>
      <vt:lpstr>Slide 6</vt:lpstr>
      <vt:lpstr>Slide 7</vt:lpstr>
      <vt:lpstr>Механизам настанка генских мутација</vt:lpstr>
      <vt:lpstr>Slide 9</vt:lpstr>
      <vt:lpstr>Ванфазне мутације-посебан облик поинт мутација</vt:lpstr>
      <vt:lpstr>Slide 11</vt:lpstr>
      <vt:lpstr>Slide 12</vt:lpstr>
      <vt:lpstr>Последице мутација:</vt:lpstr>
      <vt:lpstr>Динамичке мутације </vt:lpstr>
      <vt:lpstr> Примери болести насталих као последица динамичких мутација:  1. Хантингтонова болест – експанзија CAG поновака - болести средњег животног доба - са повећањем броја поновака болест се испољава све раније и у све тежој форми  2. Фрагилни Х синдром (Мартин Белов синдром)-експанзија CGG поновака</vt:lpstr>
      <vt:lpstr>Slide 16</vt:lpstr>
      <vt:lpstr>Механизам поправке мутације</vt:lpstr>
      <vt:lpstr> </vt:lpstr>
      <vt:lpstr>Б) Пострепликативна репарација</vt:lpstr>
      <vt:lpstr>Болести које настају као последица поремећаја репарације: </vt:lpstr>
      <vt:lpstr>Прогерија (АР)</vt:lpstr>
      <vt:lpstr>Xeroderma pigmentosum</vt:lpstr>
      <vt:lpstr>Блумов синдром (АР)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MUTACIJE GENA</dc:title>
  <dc:creator>User</dc:creator>
  <cp:lastModifiedBy>Korisnik</cp:lastModifiedBy>
  <cp:revision>242</cp:revision>
  <dcterms:created xsi:type="dcterms:W3CDTF">2005-11-04T21:33:24Z</dcterms:created>
  <dcterms:modified xsi:type="dcterms:W3CDTF">2020-09-28T10:13:08Z</dcterms:modified>
</cp:coreProperties>
</file>